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82" r:id="rId3"/>
    <p:sldId id="292" r:id="rId4"/>
    <p:sldId id="283" r:id="rId5"/>
    <p:sldId id="284" r:id="rId6"/>
    <p:sldId id="285" r:id="rId7"/>
    <p:sldId id="268" r:id="rId8"/>
    <p:sldId id="286" r:id="rId9"/>
    <p:sldId id="287" r:id="rId10"/>
    <p:sldId id="273" r:id="rId11"/>
    <p:sldId id="288" r:id="rId12"/>
    <p:sldId id="289" r:id="rId13"/>
    <p:sldId id="290" r:id="rId14"/>
    <p:sldId id="291" r:id="rId15"/>
    <p:sldId id="29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12/22/2020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12/22/2020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12/22/2020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12/22/2020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12/22/2020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12/22/2020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8" name="Date Placeholder 7"/>
          <p:cNvSpPr>
            <a:spLocks noGrp="1"/>
          </p:cNvSpPr>
          <p:nvPr>
            <p:ph type="dt" sz="half" idx="10"/>
          </p:nvPr>
        </p:nvSpPr>
        <p:spPr/>
        <p:txBody>
          <a:bodyPr/>
          <a:lstStyle/>
          <a:p>
            <a:fld id="{1CF131DD-A141-4471-BCF9-C6073EDD7E20}" type="datetimeFigureOut">
              <a:rPr lang="en-US" dirty="0"/>
              <a:t>12/22/2020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12/22/2020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12/22/2020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1"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r" defTabSz="914400" rtl="1"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video" Target="https://www.youtube.com/embed/vW9AGB-B_Nc"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r>
              <a:rPr lang="he-IL" dirty="0" smtClean="0"/>
              <a:t>ספרי קריאה מומלצים</a:t>
            </a:r>
            <a:br>
              <a:rPr lang="he-IL" dirty="0" smtClean="0"/>
            </a:br>
            <a:r>
              <a:rPr lang="he-IL" smtClean="0"/>
              <a:t>לחטיבת הביניים</a:t>
            </a:r>
            <a:endParaRPr lang="he-IL" dirty="0"/>
          </a:p>
        </p:txBody>
      </p:sp>
      <p:sp>
        <p:nvSpPr>
          <p:cNvPr id="3" name="כותרת משנה 2"/>
          <p:cNvSpPr>
            <a:spLocks noGrp="1"/>
          </p:cNvSpPr>
          <p:nvPr>
            <p:ph type="subTitle" idx="1"/>
          </p:nvPr>
        </p:nvSpPr>
        <p:spPr/>
        <p:txBody>
          <a:bodyPr/>
          <a:lstStyle/>
          <a:p>
            <a:endParaRPr lang="he-IL"/>
          </a:p>
        </p:txBody>
      </p:sp>
    </p:spTree>
    <p:extLst>
      <p:ext uri="{BB962C8B-B14F-4D97-AF65-F5344CB8AC3E}">
        <p14:creationId xmlns:p14="http://schemas.microsoft.com/office/powerpoint/2010/main" val="1943775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smtClean="0"/>
              <a:t>הנסיכה הקסומה - טריילר</a:t>
            </a:r>
            <a:endParaRPr lang="he-IL" sz="5400" b="1" dirty="0"/>
          </a:p>
        </p:txBody>
      </p:sp>
      <p:pic>
        <p:nvPicPr>
          <p:cNvPr id="5"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9491" y="2014194"/>
            <a:ext cx="9008297" cy="4008583"/>
          </a:xfrm>
          <a:prstGeom prst="rect">
            <a:avLst/>
          </a:prstGeom>
        </p:spPr>
      </p:pic>
    </p:spTree>
    <p:extLst>
      <p:ext uri="{BB962C8B-B14F-4D97-AF65-F5344CB8AC3E}">
        <p14:creationId xmlns:p14="http://schemas.microsoft.com/office/powerpoint/2010/main" val="2968508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half" idx="1"/>
          </p:nvPr>
        </p:nvSpPr>
        <p:spPr>
          <a:xfrm>
            <a:off x="701964" y="729674"/>
            <a:ext cx="5119716" cy="5680362"/>
          </a:xfrm>
        </p:spPr>
        <p:txBody>
          <a:bodyPr>
            <a:normAutofit fontScale="85000" lnSpcReduction="20000"/>
          </a:bodyPr>
          <a:lstStyle/>
          <a:p>
            <a:pPr marL="0" indent="0">
              <a:buNone/>
            </a:pPr>
            <a:endParaRPr lang="he-IL" dirty="0" smtClean="0"/>
          </a:p>
          <a:p>
            <a:pPr marL="0" indent="0">
              <a:buNone/>
            </a:pPr>
            <a:r>
              <a:rPr lang="he-IL" dirty="0" smtClean="0"/>
              <a:t>דברים </a:t>
            </a:r>
            <a:r>
              <a:rPr lang="he-IL" dirty="0"/>
              <a:t>מוזרים קורים לתומר בזמן האחרון.</a:t>
            </a:r>
            <a:endParaRPr lang="en-US" dirty="0"/>
          </a:p>
          <a:p>
            <a:pPr marL="0" indent="0">
              <a:buNone/>
            </a:pPr>
            <a:r>
              <a:rPr lang="he-IL" dirty="0"/>
              <a:t>חלומות בעתה שבהם הוא מרגיש שהוא טובע רודפים אותו כמעט כל לילה,</a:t>
            </a:r>
            <a:endParaRPr lang="en-US" dirty="0"/>
          </a:p>
          <a:p>
            <a:pPr marL="0" indent="0">
              <a:buNone/>
            </a:pPr>
            <a:r>
              <a:rPr lang="he-IL" dirty="0"/>
              <a:t>ולפני חודש זר מאיים בבגדים משונים התנפל עליו וצעק לעברו דברים חסרי פשר.</a:t>
            </a:r>
            <a:endParaRPr lang="en-US" dirty="0"/>
          </a:p>
          <a:p>
            <a:pPr marL="0" indent="0">
              <a:buNone/>
            </a:pPr>
            <a:r>
              <a:rPr lang="he-IL" dirty="0"/>
              <a:t>תומר, נער פופולרי ואהוד על חבריו בקיבוץ, הולך ומסתגר בתוך עצמו.</a:t>
            </a:r>
            <a:endParaRPr lang="en-US" dirty="0"/>
          </a:p>
          <a:p>
            <a:pPr marL="0" indent="0">
              <a:buNone/>
            </a:pPr>
            <a:r>
              <a:rPr lang="he-IL" dirty="0"/>
              <a:t>הוא מרגיש שהוא הולך ומאבד שליטה על חייו.</a:t>
            </a:r>
            <a:endParaRPr lang="en-US" dirty="0"/>
          </a:p>
          <a:p>
            <a:pPr marL="0" indent="0">
              <a:buNone/>
            </a:pPr>
            <a:r>
              <a:rPr lang="he-IL" dirty="0"/>
              <a:t>בממלכת </a:t>
            </a:r>
            <a:r>
              <a:rPr lang="he-IL" dirty="0" err="1"/>
              <a:t>ליריאן</a:t>
            </a:r>
            <a:r>
              <a:rPr lang="he-IL" dirty="0"/>
              <a:t> מתכונן הנסיך רובין ליום החשוב בחייו:</a:t>
            </a:r>
            <a:endParaRPr lang="en-US" dirty="0"/>
          </a:p>
          <a:p>
            <a:pPr marL="0" indent="0">
              <a:buNone/>
            </a:pPr>
            <a:r>
              <a:rPr lang="he-IL" dirty="0"/>
              <a:t>טקס הכתרתו כיורש העצר הרשמי של הממלכה. אך עננה כבדה מעיבה על התרגשותו,</a:t>
            </a:r>
            <a:endParaRPr lang="en-US" dirty="0"/>
          </a:p>
          <a:p>
            <a:pPr marL="0" indent="0">
              <a:buNone/>
            </a:pPr>
            <a:r>
              <a:rPr lang="he-IL" dirty="0"/>
              <a:t>כיוון שלפני כחודש נעלם אביו האהוב, המלך </a:t>
            </a:r>
            <a:r>
              <a:rPr lang="he-IL" dirty="0" err="1"/>
              <a:t>ביירון</a:t>
            </a:r>
            <a:r>
              <a:rPr lang="he-IL" dirty="0"/>
              <a:t>, ומאז לא נודעו עקבותיו.</a:t>
            </a:r>
            <a:endParaRPr lang="en-US" dirty="0"/>
          </a:p>
          <a:p>
            <a:pPr marL="0" indent="0">
              <a:buNone/>
            </a:pPr>
            <a:r>
              <a:rPr lang="he-IL" dirty="0"/>
              <a:t>ואז מגלה רובין יומן שניהל אביו וחייו משתנים.</a:t>
            </a:r>
            <a:endParaRPr lang="en-US" dirty="0"/>
          </a:p>
          <a:p>
            <a:pPr marL="0" indent="0">
              <a:buNone/>
            </a:pPr>
            <a:r>
              <a:rPr lang="he-IL" dirty="0"/>
              <a:t>הוא מבין כי עליו לצאת לדרך שהוא אינו יודע לאן תוביל אותו וכיצד תסתיים.</a:t>
            </a:r>
            <a:endParaRPr lang="en-US" dirty="0"/>
          </a:p>
          <a:p>
            <a:pPr marL="0" indent="0">
              <a:buNone/>
            </a:pPr>
            <a:r>
              <a:rPr lang="he-IL" dirty="0"/>
              <a:t>תומר ורובין, שני נערים מעולמות שונים, עומדים בפתחו של מסע גילוי עצמי שבמהלכו יעברו הרפתקאות מסעירות,</a:t>
            </a:r>
            <a:endParaRPr lang="en-US" dirty="0"/>
          </a:p>
          <a:p>
            <a:pPr marL="0" indent="0">
              <a:buNone/>
            </a:pPr>
            <a:r>
              <a:rPr lang="he-IL" dirty="0"/>
              <a:t>יעמדו בפני מצבים מסוכנים, יפגשו אנשים שאין לדעת מי מהם בעל-ברית ומי אויב,</a:t>
            </a:r>
            <a:endParaRPr lang="en-US" dirty="0"/>
          </a:p>
          <a:p>
            <a:pPr marL="0" indent="0">
              <a:buNone/>
            </a:pPr>
            <a:r>
              <a:rPr lang="he-IL" dirty="0"/>
              <a:t>וייאלצו לקבל החלטות שיקבעו את גורלם. ז'אנר : פנטזיה</a:t>
            </a:r>
            <a:endParaRPr lang="en-US" dirty="0"/>
          </a:p>
          <a:p>
            <a:endParaRPr lang="he-IL" dirty="0"/>
          </a:p>
        </p:txBody>
      </p:sp>
      <p:pic>
        <p:nvPicPr>
          <p:cNvPr id="5" name="מציין מיקום תוכן 4"/>
          <p:cNvPicPr>
            <a:picLocks noGrp="1" noChangeAspect="1"/>
          </p:cNvPicPr>
          <p:nvPr>
            <p:ph sz="half" idx="2"/>
          </p:nvPr>
        </p:nvPicPr>
        <p:blipFill>
          <a:blip r:embed="rId2"/>
          <a:stretch>
            <a:fillRect/>
          </a:stretch>
        </p:blipFill>
        <p:spPr>
          <a:xfrm>
            <a:off x="6086764" y="729674"/>
            <a:ext cx="4934369" cy="5680362"/>
          </a:xfrm>
          <a:prstGeom prst="rect">
            <a:avLst/>
          </a:prstGeom>
        </p:spPr>
      </p:pic>
    </p:spTree>
    <p:extLst>
      <p:ext uri="{BB962C8B-B14F-4D97-AF65-F5344CB8AC3E}">
        <p14:creationId xmlns:p14="http://schemas.microsoft.com/office/powerpoint/2010/main" val="2944562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ציין מיקום תוכן 6"/>
          <p:cNvPicPr>
            <a:picLocks noGrp="1" noChangeAspect="1"/>
          </p:cNvPicPr>
          <p:nvPr>
            <p:ph sz="half" idx="2"/>
          </p:nvPr>
        </p:nvPicPr>
        <p:blipFill>
          <a:blip r:embed="rId2"/>
          <a:stretch>
            <a:fillRect/>
          </a:stretch>
        </p:blipFill>
        <p:spPr>
          <a:xfrm>
            <a:off x="6502399" y="646546"/>
            <a:ext cx="4802909" cy="5855854"/>
          </a:xfrm>
          <a:prstGeom prst="rect">
            <a:avLst/>
          </a:prstGeom>
        </p:spPr>
      </p:pic>
      <p:sp>
        <p:nvSpPr>
          <p:cNvPr id="8" name="מציין מיקום תוכן 2"/>
          <p:cNvSpPr>
            <a:spLocks noGrp="1"/>
          </p:cNvSpPr>
          <p:nvPr>
            <p:ph sz="half" idx="1"/>
          </p:nvPr>
        </p:nvSpPr>
        <p:spPr>
          <a:xfrm>
            <a:off x="849745" y="646546"/>
            <a:ext cx="5135419" cy="5855854"/>
          </a:xfrm>
        </p:spPr>
        <p:txBody>
          <a:bodyPr>
            <a:normAutofit/>
          </a:bodyPr>
          <a:lstStyle/>
          <a:p>
            <a:pPr marL="0" indent="0">
              <a:buNone/>
            </a:pPr>
            <a:r>
              <a:rPr lang="he-IL" dirty="0" err="1"/>
              <a:t>פנלופה</a:t>
            </a:r>
            <a:r>
              <a:rPr lang="he-IL" dirty="0"/>
              <a:t> מתגוררת עם אימה ועם סבתה בעיר קטנה.</a:t>
            </a:r>
            <a:endParaRPr lang="en-US" dirty="0"/>
          </a:p>
          <a:p>
            <a:pPr marL="0" indent="0">
              <a:buNone/>
            </a:pPr>
            <a:r>
              <a:rPr lang="he-IL" dirty="0"/>
              <a:t>מאז ומתמיד הייתה שונה מכל הילדים, גם במראה וגם בהתנהגות: דוגמאות? - שערה אפור מלידה, ולפעמים היא יכולה לשמוע מה אימה אומרת עוד לפני שהיא פותחת את הפה.</a:t>
            </a:r>
            <a:endParaRPr lang="en-US" dirty="0"/>
          </a:p>
          <a:p>
            <a:pPr marL="0" indent="0">
              <a:buNone/>
            </a:pPr>
            <a:r>
              <a:rPr lang="he-IL" dirty="0"/>
              <a:t>יום אחד </a:t>
            </a:r>
            <a:r>
              <a:rPr lang="he-IL" dirty="0" err="1"/>
              <a:t>פנלופה</a:t>
            </a:r>
            <a:r>
              <a:rPr lang="he-IL" dirty="0"/>
              <a:t> מגלה ששערה הפך בן לילה לאדום להבה, וגם... שהיא יכולה פתאום לעוף!</a:t>
            </a:r>
            <a:endParaRPr lang="en-US" dirty="0"/>
          </a:p>
          <a:p>
            <a:pPr marL="0" indent="0">
              <a:buNone/>
            </a:pPr>
            <a:r>
              <a:rPr lang="he-IL" dirty="0"/>
              <a:t>וזה עוד כלום... אחרי שבמשך שנים הרגישה שאימה מסתירה ממנה משהו, היא מגלה פתאום שאביה - </a:t>
            </a:r>
            <a:r>
              <a:rPr lang="he-IL" dirty="0" err="1"/>
              <a:t>שפנלופה</a:t>
            </a:r>
            <a:r>
              <a:rPr lang="he-IL" dirty="0"/>
              <a:t> חשבה שהוא מת לפני שנים, חי וקיים...</a:t>
            </a:r>
            <a:endParaRPr lang="en-US" dirty="0"/>
          </a:p>
          <a:p>
            <a:pPr marL="0" indent="0">
              <a:buNone/>
            </a:pPr>
            <a:r>
              <a:rPr lang="he-IL" dirty="0"/>
              <a:t>וגם – שאֶת יכולת התעופה שלה ירשה היא ככל הנראה ממנו!</a:t>
            </a:r>
            <a:endParaRPr lang="en-US" dirty="0"/>
          </a:p>
          <a:p>
            <a:pPr marL="0" indent="0">
              <a:buNone/>
            </a:pPr>
            <a:r>
              <a:rPr lang="he-IL" dirty="0"/>
              <a:t>ומי יודע אילו כוחות מיוחדים אחרים.</a:t>
            </a:r>
            <a:endParaRPr lang="en-US" dirty="0"/>
          </a:p>
          <a:p>
            <a:pPr marL="0" indent="0">
              <a:buNone/>
            </a:pPr>
            <a:r>
              <a:rPr lang="he-IL" dirty="0" err="1"/>
              <a:t>פנלופה</a:t>
            </a:r>
            <a:r>
              <a:rPr lang="he-IL" dirty="0"/>
              <a:t> יוצאת למסע חיפוש אחרי אביה...</a:t>
            </a:r>
            <a:endParaRPr lang="en-US" dirty="0"/>
          </a:p>
          <a:p>
            <a:pPr marL="0" indent="0">
              <a:buNone/>
            </a:pPr>
            <a:r>
              <a:rPr lang="he-IL" b="1" u="sng" dirty="0"/>
              <a:t>פנטזיה</a:t>
            </a:r>
            <a:r>
              <a:rPr lang="he-IL" dirty="0"/>
              <a:t> המשלבת את כל הרכיבים המלהיבים:</a:t>
            </a:r>
            <a:endParaRPr lang="en-US" dirty="0"/>
          </a:p>
          <a:p>
            <a:pPr marL="0" indent="0">
              <a:buNone/>
            </a:pPr>
            <a:r>
              <a:rPr lang="he-IL" dirty="0"/>
              <a:t>גיבורה נהדרת, חתולה שיודעת לאגור כוחות קסם, דרך שיודעת לדבר וסיפור נפלא.</a:t>
            </a:r>
            <a:endParaRPr lang="en-US" dirty="0"/>
          </a:p>
          <a:p>
            <a:pPr marL="0" indent="0">
              <a:buNone/>
            </a:pPr>
            <a:endParaRPr lang="he-IL" dirty="0"/>
          </a:p>
        </p:txBody>
      </p:sp>
    </p:spTree>
    <p:extLst>
      <p:ext uri="{BB962C8B-B14F-4D97-AF65-F5344CB8AC3E}">
        <p14:creationId xmlns:p14="http://schemas.microsoft.com/office/powerpoint/2010/main" val="2124048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half" idx="1"/>
          </p:nvPr>
        </p:nvSpPr>
        <p:spPr>
          <a:xfrm>
            <a:off x="1066800" y="877455"/>
            <a:ext cx="4754880" cy="5624945"/>
          </a:xfrm>
        </p:spPr>
        <p:txBody>
          <a:bodyPr>
            <a:normAutofit/>
          </a:bodyPr>
          <a:lstStyle/>
          <a:p>
            <a:pPr marL="0" indent="0">
              <a:buNone/>
            </a:pPr>
            <a:r>
              <a:rPr lang="he-IL" sz="2000" dirty="0" err="1"/>
              <a:t>אוה</a:t>
            </a:r>
            <a:r>
              <a:rPr lang="he-IL" sz="2000" dirty="0"/>
              <a:t> היא נערה מאושרת המתגוררת בעיר </a:t>
            </a:r>
            <a:r>
              <a:rPr lang="he-IL" sz="2000" dirty="0" err="1"/>
              <a:t>פיוטריקוב</a:t>
            </a:r>
            <a:r>
              <a:rPr lang="he-IL" sz="2000" dirty="0"/>
              <a:t> בפולין. יש לה משפחה מלוכדת ואוהבת, יש לה חברות שאיתן היא אוהבת לשחק, לצחוק וללמוד, ולפי העוזרת גניה, יש לה אפילו ציפור מזל היושבת על כתפה ושומרת עליה. אך חייה של </a:t>
            </a:r>
            <a:r>
              <a:rPr lang="he-IL" sz="2000" dirty="0" err="1"/>
              <a:t>אוה</a:t>
            </a:r>
            <a:r>
              <a:rPr lang="he-IL" sz="2000" dirty="0"/>
              <a:t> משתנים ביום אחד כשהמלחמה הגדולה מתחילה. הנאצים פולשים לפולין ונדמה שהעולם משתגע ושכל מה שהיא מכירה משתנה לבלי הכר.</a:t>
            </a:r>
            <a:br>
              <a:rPr lang="he-IL" sz="2000" dirty="0"/>
            </a:br>
            <a:r>
              <a:rPr lang="he-IL" sz="2000" dirty="0"/>
              <a:t>הסיפור מלווה את חייה המרתקים והקשים של נערה מיוחדת זו שמנסה להישאר אנושית גם במקומות הגרועים ביותר, שהלימודים בביתו של הפרופסור הפולני שמסתכן בחייו כדי ללמדה בגטו ממלאים את חייה ונותנים להם משמעות, ושכל הרע שקורה לה ולמשפחתה לא מצליח לכבות בה את התקווה ואת האהבה</a:t>
            </a:r>
            <a:r>
              <a:rPr lang="he-IL" dirty="0"/>
              <a:t>.</a:t>
            </a:r>
          </a:p>
        </p:txBody>
      </p:sp>
      <p:pic>
        <p:nvPicPr>
          <p:cNvPr id="5" name="מציין מיקום תוכן 4"/>
          <p:cNvPicPr>
            <a:picLocks noGrp="1" noChangeAspect="1"/>
          </p:cNvPicPr>
          <p:nvPr>
            <p:ph sz="half" idx="2"/>
          </p:nvPr>
        </p:nvPicPr>
        <p:blipFill>
          <a:blip r:embed="rId2"/>
          <a:stretch>
            <a:fillRect/>
          </a:stretch>
        </p:blipFill>
        <p:spPr>
          <a:xfrm>
            <a:off x="6602357" y="794327"/>
            <a:ext cx="4804551" cy="5781963"/>
          </a:xfrm>
          <a:prstGeom prst="rect">
            <a:avLst/>
          </a:prstGeom>
        </p:spPr>
      </p:pic>
    </p:spTree>
    <p:extLst>
      <p:ext uri="{BB962C8B-B14F-4D97-AF65-F5344CB8AC3E}">
        <p14:creationId xmlns:p14="http://schemas.microsoft.com/office/powerpoint/2010/main" val="986330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half" idx="1"/>
          </p:nvPr>
        </p:nvSpPr>
        <p:spPr>
          <a:xfrm>
            <a:off x="1066800" y="729673"/>
            <a:ext cx="4754880" cy="5735782"/>
          </a:xfrm>
        </p:spPr>
        <p:txBody>
          <a:bodyPr>
            <a:normAutofit/>
          </a:bodyPr>
          <a:lstStyle/>
          <a:p>
            <a:pPr marL="0" indent="0">
              <a:buNone/>
            </a:pPr>
            <a:r>
              <a:rPr lang="he-IL" sz="2000" dirty="0" smtClean="0"/>
              <a:t>ב</a:t>
            </a:r>
            <a:r>
              <a:rPr lang="he-IL" sz="2000" b="1" u="sng" dirty="0" smtClean="0"/>
              <a:t>רומן </a:t>
            </a:r>
            <a:r>
              <a:rPr lang="he-IL" sz="2000" b="1" u="sng" dirty="0"/>
              <a:t>הגרפי </a:t>
            </a:r>
            <a:r>
              <a:rPr lang="he-IL" sz="2000" dirty="0"/>
              <a:t>הראשון שלה ר״ג </a:t>
            </a:r>
            <a:r>
              <a:rPr lang="he-IL" sz="2000" dirty="0" err="1"/>
              <a:t>פלאסיו</a:t>
            </a:r>
            <a:r>
              <a:rPr lang="he-IL" sz="2000" dirty="0"/>
              <a:t> מספרת סיפור </a:t>
            </a:r>
            <a:r>
              <a:rPr lang="he-IL" sz="2000" dirty="0" err="1"/>
              <a:t>רב־עוצמה</a:t>
            </a:r>
            <a:r>
              <a:rPr lang="he-IL" sz="2000" dirty="0"/>
              <a:t> על כוחו של הטוב </a:t>
            </a:r>
            <a:endParaRPr lang="en-US" sz="2000" dirty="0"/>
          </a:p>
          <a:p>
            <a:pPr marL="0" indent="0">
              <a:buNone/>
            </a:pPr>
            <a:r>
              <a:rPr lang="he-IL" sz="2000" dirty="0"/>
              <a:t>ועל אומץ לב יוצא דופן בימי מלחמה.   </a:t>
            </a:r>
            <a:endParaRPr lang="en-US" sz="2000" dirty="0"/>
          </a:p>
          <a:p>
            <a:pPr marL="0" indent="0">
              <a:buNone/>
            </a:pPr>
            <a:endParaRPr lang="he-IL" sz="2000" dirty="0" smtClean="0"/>
          </a:p>
          <a:p>
            <a:pPr marL="0" indent="0">
              <a:buNone/>
            </a:pPr>
            <a:r>
              <a:rPr lang="he-IL" sz="2000" dirty="0" smtClean="0"/>
              <a:t>למיליוני </a:t>
            </a:r>
            <a:r>
              <a:rPr lang="he-IL" sz="2000" dirty="0"/>
              <a:t>הקוראים בעולם שהתאהבו בספר פלא של ר"ג´ </a:t>
            </a:r>
            <a:r>
              <a:rPr lang="he-IL" sz="2000" dirty="0" err="1"/>
              <a:t>פלאסיו</a:t>
            </a:r>
            <a:r>
              <a:rPr lang="he-IL" sz="2000" dirty="0"/>
              <a:t>, ג´וליאן זכור כבן כיתתו הבריון של </a:t>
            </a:r>
            <a:r>
              <a:rPr lang="he-IL" sz="2000" dirty="0" err="1"/>
              <a:t>אוגי</a:t>
            </a:r>
            <a:r>
              <a:rPr lang="he-IL" sz="2000" dirty="0"/>
              <a:t> </a:t>
            </a:r>
            <a:r>
              <a:rPr lang="he-IL" sz="2000" dirty="0" err="1"/>
              <a:t>פולמן</a:t>
            </a:r>
            <a:r>
              <a:rPr lang="he-IL" sz="2000" dirty="0"/>
              <a:t>. ציפור לבנה חושף צד חדש בג´וליאן, כשהוא מגלה את סיפור ההתבגרות של סבתא שלו, שהוסתרה על ידי בן כיתתה בזמן </a:t>
            </a:r>
            <a:r>
              <a:rPr lang="he-IL" sz="2000" b="1" dirty="0"/>
              <a:t>מלחמת העולם השנייה</a:t>
            </a:r>
            <a:r>
              <a:rPr lang="he-IL" sz="2000" dirty="0"/>
              <a:t>. "תמיד צריך אומץ כדי להיות אדם טוב," סבתו אומרת לו בשיחת </a:t>
            </a:r>
            <a:r>
              <a:rPr lang="he-IL" sz="2000" dirty="0" err="1"/>
              <a:t>פייס־טיים</a:t>
            </a:r>
            <a:r>
              <a:rPr lang="he-IL" sz="2000" dirty="0"/>
              <a:t> שהם מנהלים בהווה. "אבל באותם ימים, כשזה היה עלול לסכן את חייך, טוּב לב היה כמו נס. זה היה האור באפלה. זו תמצית האנושיות שלנו. זאת התקווה."</a:t>
            </a:r>
            <a:endParaRPr lang="en-US" sz="2000" dirty="0"/>
          </a:p>
          <a:p>
            <a:pPr marL="0" indent="0">
              <a:buNone/>
            </a:pPr>
            <a:endParaRPr lang="he-IL" dirty="0"/>
          </a:p>
          <a:p>
            <a:endParaRPr lang="he-IL" dirty="0"/>
          </a:p>
        </p:txBody>
      </p:sp>
      <p:pic>
        <p:nvPicPr>
          <p:cNvPr id="7" name="מציין מיקום תוכן 6"/>
          <p:cNvPicPr>
            <a:picLocks noGrp="1" noChangeAspect="1"/>
          </p:cNvPicPr>
          <p:nvPr>
            <p:ph sz="half" idx="2"/>
          </p:nvPr>
        </p:nvPicPr>
        <p:blipFill>
          <a:blip r:embed="rId2"/>
          <a:stretch>
            <a:fillRect/>
          </a:stretch>
        </p:blipFill>
        <p:spPr>
          <a:xfrm>
            <a:off x="6520873" y="665018"/>
            <a:ext cx="4876799" cy="5800437"/>
          </a:xfrm>
          <a:prstGeom prst="rect">
            <a:avLst/>
          </a:prstGeom>
        </p:spPr>
      </p:pic>
    </p:spTree>
    <p:extLst>
      <p:ext uri="{BB962C8B-B14F-4D97-AF65-F5344CB8AC3E}">
        <p14:creationId xmlns:p14="http://schemas.microsoft.com/office/powerpoint/2010/main" val="2286070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66800" y="785091"/>
            <a:ext cx="10058400" cy="5763491"/>
          </a:xfrm>
        </p:spPr>
        <p:txBody>
          <a:bodyPr>
            <a:normAutofit/>
          </a:bodyPr>
          <a:lstStyle/>
          <a:p>
            <a:pPr marL="0" indent="0" algn="ctr">
              <a:buNone/>
            </a:pPr>
            <a:r>
              <a:rPr lang="he-IL" sz="4800" dirty="0" smtClean="0">
                <a:solidFill>
                  <a:srgbClr val="FF0000"/>
                </a:solidFill>
                <a:latin typeface="Guttman Yad-Brush" panose="02010401010101010101" pitchFamily="2" charset="-79"/>
                <a:cs typeface="Guttman Yad-Brush" panose="02010401010101010101" pitchFamily="2" charset="-79"/>
              </a:rPr>
              <a:t>הספרים </a:t>
            </a:r>
            <a:r>
              <a:rPr lang="he-IL" sz="4800" dirty="0">
                <a:solidFill>
                  <a:srgbClr val="FF0000"/>
                </a:solidFill>
                <a:latin typeface="Guttman Yad-Brush" panose="02010401010101010101" pitchFamily="2" charset="-79"/>
                <a:cs typeface="Guttman Yad-Brush" panose="02010401010101010101" pitchFamily="2" charset="-79"/>
              </a:rPr>
              <a:t>הנפלאים הללו ועוד רבים אחרים מחכים לכם בספריה</a:t>
            </a:r>
          </a:p>
          <a:p>
            <a:pPr algn="ctr"/>
            <a:endParaRPr lang="he-IL" sz="4800" dirty="0"/>
          </a:p>
          <a:p>
            <a:pPr marL="0" indent="0" algn="ctr">
              <a:buNone/>
            </a:pPr>
            <a:r>
              <a:rPr lang="he-IL" sz="3200" b="1" dirty="0">
                <a:solidFill>
                  <a:schemeClr val="tx2"/>
                </a:solidFill>
                <a:latin typeface="Guttman Yad-Brush" panose="02010401010101010101" pitchFamily="2" charset="-79"/>
                <a:cs typeface="Guttman Yad-Brush" panose="02010401010101010101" pitchFamily="2" charset="-79"/>
              </a:rPr>
              <a:t>"קריאה היא דלת פתוחה אל עולם מוקסם" </a:t>
            </a:r>
            <a:r>
              <a:rPr lang="he-IL" b="1" dirty="0" err="1">
                <a:solidFill>
                  <a:schemeClr val="tx2"/>
                </a:solidFill>
              </a:rPr>
              <a:t>פרנסואה</a:t>
            </a:r>
            <a:r>
              <a:rPr lang="he-IL" b="1" dirty="0">
                <a:solidFill>
                  <a:schemeClr val="tx2"/>
                </a:solidFill>
              </a:rPr>
              <a:t> </a:t>
            </a:r>
            <a:r>
              <a:rPr lang="he-IL" b="1" dirty="0" err="1">
                <a:solidFill>
                  <a:schemeClr val="tx2"/>
                </a:solidFill>
              </a:rPr>
              <a:t>מוריאק</a:t>
            </a:r>
            <a:endParaRPr lang="he-IL" b="1" dirty="0">
              <a:solidFill>
                <a:schemeClr val="tx2"/>
              </a:solidFill>
            </a:endParaRPr>
          </a:p>
          <a:p>
            <a:pPr marL="0" indent="0" algn="ctr">
              <a:buNone/>
            </a:pPr>
            <a:endParaRPr lang="he-IL" b="1" dirty="0">
              <a:solidFill>
                <a:schemeClr val="tx2"/>
              </a:solidFill>
            </a:endParaRPr>
          </a:p>
          <a:p>
            <a:endParaRPr lang="he-IL" dirty="0"/>
          </a:p>
        </p:txBody>
      </p:sp>
      <p:pic>
        <p:nvPicPr>
          <p:cNvPr id="5" name="תמונה 4"/>
          <p:cNvPicPr>
            <a:picLocks noChangeAspect="1"/>
          </p:cNvPicPr>
          <p:nvPr/>
        </p:nvPicPr>
        <p:blipFill>
          <a:blip r:embed="rId2"/>
          <a:stretch>
            <a:fillRect/>
          </a:stretch>
        </p:blipFill>
        <p:spPr>
          <a:xfrm>
            <a:off x="4276186" y="4989042"/>
            <a:ext cx="3639627" cy="1664352"/>
          </a:xfrm>
          <a:prstGeom prst="rect">
            <a:avLst/>
          </a:prstGeom>
        </p:spPr>
      </p:pic>
    </p:spTree>
    <p:extLst>
      <p:ext uri="{BB962C8B-B14F-4D97-AF65-F5344CB8AC3E}">
        <p14:creationId xmlns:p14="http://schemas.microsoft.com/office/powerpoint/2010/main" val="265107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ציין מיקום תוכן 8"/>
          <p:cNvSpPr>
            <a:spLocks noGrp="1"/>
          </p:cNvSpPr>
          <p:nvPr>
            <p:ph sz="half" idx="1"/>
          </p:nvPr>
        </p:nvSpPr>
        <p:spPr>
          <a:xfrm>
            <a:off x="1140691" y="1708727"/>
            <a:ext cx="4754880" cy="4904508"/>
          </a:xfrm>
        </p:spPr>
        <p:txBody>
          <a:bodyPr>
            <a:normAutofit lnSpcReduction="10000"/>
          </a:bodyPr>
          <a:lstStyle/>
          <a:p>
            <a:pPr marL="0" indent="0">
              <a:buNone/>
            </a:pPr>
            <a:endParaRPr lang="he-IL" dirty="0" smtClean="0"/>
          </a:p>
          <a:p>
            <a:pPr marL="0" indent="0">
              <a:buNone/>
            </a:pPr>
            <a:r>
              <a:rPr lang="he-IL" dirty="0" err="1" smtClean="0"/>
              <a:t>יָאנֶק</a:t>
            </a:r>
            <a:r>
              <a:rPr lang="he-IL" dirty="0" smtClean="0"/>
              <a:t> </a:t>
            </a:r>
            <a:r>
              <a:rPr lang="he-IL" dirty="0"/>
              <a:t>מגיע לבית היתומים החדש בלי שום תקווה בלב. בבית המחסה הקודם שברו לו את הרגליים ומאז הוא צולע ולא יכול לעשות את הדבר שהוא הכי טוב בו: לרוץ. חוץ מזה הוא גם כועס - על אחותו שוויתרה עליו, על החונך המתנשא שאחראי עליו עכשיו, ועל השם שדבק בו: גנב בן גנב.</a:t>
            </a:r>
            <a:br>
              <a:rPr lang="he-IL" dirty="0"/>
            </a:br>
            <a:r>
              <a:rPr lang="he-IL" dirty="0"/>
              <a:t>מה כבר יכול להשתנות בחיים שלו?</a:t>
            </a:r>
            <a:br>
              <a:rPr lang="he-IL" dirty="0"/>
            </a:br>
            <a:r>
              <a:rPr lang="he-IL" dirty="0"/>
              <a:t/>
            </a:r>
            <a:br>
              <a:rPr lang="he-IL" dirty="0"/>
            </a:br>
            <a:r>
              <a:rPr lang="he-IL" dirty="0" err="1"/>
              <a:t>יאנק</a:t>
            </a:r>
            <a:r>
              <a:rPr lang="he-IL" dirty="0"/>
              <a:t> הוא ילד דמיוני, אבל בית היתומים של רופא הילדים והסופר </a:t>
            </a:r>
            <a:r>
              <a:rPr lang="he-IL" dirty="0" err="1"/>
              <a:t>יאנוש</a:t>
            </a:r>
            <a:r>
              <a:rPr lang="he-IL" dirty="0"/>
              <a:t> </a:t>
            </a:r>
            <a:r>
              <a:rPr lang="he-IL" dirty="0" err="1"/>
              <a:t>קורצ'אק</a:t>
            </a:r>
            <a:r>
              <a:rPr lang="he-IL" dirty="0"/>
              <a:t> היה מקום </a:t>
            </a:r>
            <a:r>
              <a:rPr lang="he-IL" dirty="0" err="1"/>
              <a:t>אמיתי</a:t>
            </a:r>
            <a:r>
              <a:rPr lang="he-IL" dirty="0"/>
              <a:t>, שפעל במשך שלושים שנה בוורשה שבפולין. הוא היה מנוהל על ידי ילדים, והיו בו בית משפט, עיתון, הצגות, קייטנות קיץ ואולימפיאדה. בבית פנימה חיו הילדים חיים שלווים ומוגנים, גם כשבחוץ נשבו רוחות מלחמה - מלחמת העולם השנייה - ששמה קץ נורא לבית המיוחד הזה, מפעל חייו המופלא של </a:t>
            </a:r>
            <a:r>
              <a:rPr lang="he-IL" dirty="0" err="1"/>
              <a:t>יאנוש</a:t>
            </a:r>
            <a:r>
              <a:rPr lang="he-IL" dirty="0"/>
              <a:t> </a:t>
            </a:r>
            <a:r>
              <a:rPr lang="he-IL" dirty="0" err="1"/>
              <a:t>קורצ'אק</a:t>
            </a:r>
            <a:r>
              <a:rPr lang="he-IL" dirty="0"/>
              <a:t>.</a:t>
            </a:r>
            <a:br>
              <a:rPr lang="he-IL" dirty="0"/>
            </a:br>
            <a:endParaRPr lang="he-IL" dirty="0"/>
          </a:p>
        </p:txBody>
      </p:sp>
      <p:sp>
        <p:nvSpPr>
          <p:cNvPr id="7" name="מלבן מעוגל 6"/>
          <p:cNvSpPr/>
          <p:nvPr/>
        </p:nvSpPr>
        <p:spPr>
          <a:xfrm>
            <a:off x="267854" y="572655"/>
            <a:ext cx="6742545" cy="113607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dirty="0" smtClean="0"/>
              <a:t>סיפורו של </a:t>
            </a:r>
            <a:r>
              <a:rPr lang="he-IL" dirty="0" err="1" smtClean="0"/>
              <a:t>יאנק</a:t>
            </a:r>
            <a:r>
              <a:rPr lang="he-IL" dirty="0" smtClean="0"/>
              <a:t> המגיע לבית היתומים של </a:t>
            </a:r>
            <a:r>
              <a:rPr lang="he-IL" dirty="0" err="1" smtClean="0"/>
              <a:t>יאנוש</a:t>
            </a:r>
            <a:r>
              <a:rPr lang="he-IL" dirty="0" smtClean="0"/>
              <a:t> </a:t>
            </a:r>
            <a:r>
              <a:rPr lang="he-IL" dirty="0" err="1" smtClean="0"/>
              <a:t>קורצ'אק</a:t>
            </a:r>
            <a:r>
              <a:rPr lang="he-IL" dirty="0" smtClean="0"/>
              <a:t> כשהוא אבוד וחסר תקווה, ומוצא בו את כל מה שקיווה לו: התחלה חדשה, תקווה, ביטחון ביכולתו להצליח בחיים, ומעל </a:t>
            </a:r>
            <a:r>
              <a:rPr lang="he-IL" dirty="0" err="1" smtClean="0"/>
              <a:t>הכל</a:t>
            </a:r>
            <a:r>
              <a:rPr lang="he-IL" dirty="0" smtClean="0"/>
              <a:t> – מבוגר אחד מופלא שיאמין בו.</a:t>
            </a:r>
            <a:endParaRPr lang="he-IL" dirty="0"/>
          </a:p>
        </p:txBody>
      </p:sp>
      <p:pic>
        <p:nvPicPr>
          <p:cNvPr id="10" name="מציין מיקום תוכן 9"/>
          <p:cNvPicPr>
            <a:picLocks noGrp="1" noChangeAspect="1"/>
          </p:cNvPicPr>
          <p:nvPr>
            <p:ph sz="half" idx="2"/>
          </p:nvPr>
        </p:nvPicPr>
        <p:blipFill>
          <a:blip r:embed="rId2"/>
          <a:stretch>
            <a:fillRect/>
          </a:stretch>
        </p:blipFill>
        <p:spPr>
          <a:xfrm>
            <a:off x="6918036" y="1708727"/>
            <a:ext cx="4424219" cy="4904508"/>
          </a:xfrm>
          <a:prstGeom prst="rect">
            <a:avLst/>
          </a:prstGeom>
        </p:spPr>
      </p:pic>
    </p:spTree>
    <p:extLst>
      <p:ext uri="{BB962C8B-B14F-4D97-AF65-F5344CB8AC3E}">
        <p14:creationId xmlns:p14="http://schemas.microsoft.com/office/powerpoint/2010/main" val="36875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קטע מתוך ההצגה - 'אני לא גנב'</a:t>
            </a:r>
            <a:endParaRPr lang="he-IL" dirty="0"/>
          </a:p>
        </p:txBody>
      </p:sp>
      <p:pic>
        <p:nvPicPr>
          <p:cNvPr id="3" name="vW9AGB-B_Nc"/>
          <p:cNvPicPr>
            <a:picLocks noRot="1" noChangeAspect="1"/>
          </p:cNvPicPr>
          <p:nvPr>
            <a:videoFile r:link="rId1"/>
          </p:nvPr>
        </p:nvPicPr>
        <p:blipFill>
          <a:blip r:embed="rId3"/>
          <a:stretch>
            <a:fillRect/>
          </a:stretch>
        </p:blipFill>
        <p:spPr>
          <a:xfrm>
            <a:off x="3491346" y="2571750"/>
            <a:ext cx="5394036" cy="3145559"/>
          </a:xfrm>
          <a:prstGeom prst="rect">
            <a:avLst/>
          </a:prstGeom>
        </p:spPr>
      </p:pic>
    </p:spTree>
    <p:extLst>
      <p:ext uri="{BB962C8B-B14F-4D97-AF65-F5344CB8AC3E}">
        <p14:creationId xmlns:p14="http://schemas.microsoft.com/office/powerpoint/2010/main" val="1083007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תוכן 6"/>
          <p:cNvSpPr>
            <a:spLocks noGrp="1"/>
          </p:cNvSpPr>
          <p:nvPr>
            <p:ph sz="half" idx="1"/>
          </p:nvPr>
        </p:nvSpPr>
        <p:spPr>
          <a:xfrm>
            <a:off x="1085273" y="1062180"/>
            <a:ext cx="4754880" cy="5347856"/>
          </a:xfrm>
        </p:spPr>
        <p:txBody>
          <a:bodyPr>
            <a:normAutofit lnSpcReduction="10000"/>
          </a:bodyPr>
          <a:lstStyle/>
          <a:p>
            <a:pPr marL="0" indent="0">
              <a:buNone/>
            </a:pPr>
            <a:r>
              <a:rPr lang="he-IL" dirty="0"/>
              <a:t>היה </a:t>
            </a:r>
            <a:r>
              <a:rPr lang="he-IL" dirty="0" err="1"/>
              <a:t>היה</a:t>
            </a:r>
            <a:r>
              <a:rPr lang="he-IL" dirty="0"/>
              <a:t> פעם, בעתיד הלא רחוק...</a:t>
            </a:r>
            <a:endParaRPr lang="en-US" dirty="0"/>
          </a:p>
          <a:p>
            <a:pPr marL="0" indent="0">
              <a:buNone/>
            </a:pPr>
            <a:r>
              <a:rPr lang="he-IL" dirty="0">
                <a:solidFill>
                  <a:srgbClr val="FF0000"/>
                </a:solidFill>
              </a:rPr>
              <a:t>הרחובות של </a:t>
            </a:r>
            <a:r>
              <a:rPr lang="he-IL" dirty="0" err="1">
                <a:solidFill>
                  <a:srgbClr val="FF0000"/>
                </a:solidFill>
              </a:rPr>
              <a:t>ניו־בייג'ין</a:t>
            </a:r>
            <a:r>
              <a:rPr lang="he-IL" dirty="0">
                <a:solidFill>
                  <a:srgbClr val="FF0000"/>
                </a:solidFill>
              </a:rPr>
              <a:t> רוחשים סכנה.</a:t>
            </a:r>
            <a:endParaRPr lang="en-US" dirty="0">
              <a:solidFill>
                <a:srgbClr val="FF0000"/>
              </a:solidFill>
            </a:endParaRPr>
          </a:p>
          <a:p>
            <a:pPr marL="0" indent="0">
              <a:buNone/>
            </a:pPr>
            <a:r>
              <a:rPr lang="he-IL" dirty="0">
                <a:solidFill>
                  <a:srgbClr val="FF0000"/>
                </a:solidFill>
              </a:rPr>
              <a:t>מגפה קטלנית מתפשטת ברחבי הארץ</a:t>
            </a:r>
            <a:r>
              <a:rPr lang="he-IL" dirty="0"/>
              <a:t>.</a:t>
            </a:r>
            <a:endParaRPr lang="en-US" dirty="0"/>
          </a:p>
          <a:p>
            <a:pPr marL="0" indent="0">
              <a:buNone/>
            </a:pPr>
            <a:r>
              <a:rPr lang="he-IL" dirty="0"/>
              <a:t>הרחק מלמעלה צופים במתרחש בני הלבנה, אורבים לרגע של חולשה.</a:t>
            </a:r>
            <a:endParaRPr lang="en-US" dirty="0"/>
          </a:p>
          <a:p>
            <a:pPr marL="0" indent="0">
              <a:buNone/>
            </a:pPr>
            <a:r>
              <a:rPr lang="he-IL" dirty="0">
                <a:solidFill>
                  <a:srgbClr val="FF0000"/>
                </a:solidFill>
              </a:rPr>
              <a:t>בלב העיר גרה </a:t>
            </a:r>
            <a:r>
              <a:rPr lang="he-IL" dirty="0" err="1">
                <a:solidFill>
                  <a:srgbClr val="FF0000"/>
                </a:solidFill>
              </a:rPr>
              <a:t>סינדר</a:t>
            </a:r>
            <a:r>
              <a:rPr lang="he-IL" dirty="0">
                <a:solidFill>
                  <a:srgbClr val="FF0000"/>
                </a:solidFill>
              </a:rPr>
              <a:t> בת </a:t>
            </a:r>
            <a:r>
              <a:rPr lang="he-IL" dirty="0" err="1">
                <a:solidFill>
                  <a:srgbClr val="FF0000"/>
                </a:solidFill>
              </a:rPr>
              <a:t>השש־עשרה</a:t>
            </a:r>
            <a:r>
              <a:rPr lang="he-IL" dirty="0">
                <a:solidFill>
                  <a:srgbClr val="FF0000"/>
                </a:solidFill>
              </a:rPr>
              <a:t> — מכונאית מחוננת עם עבר מפוקפק ועתיד חסר תקווה.</a:t>
            </a:r>
            <a:endParaRPr lang="en-US" dirty="0">
              <a:solidFill>
                <a:srgbClr val="FF0000"/>
              </a:solidFill>
            </a:endParaRPr>
          </a:p>
          <a:p>
            <a:pPr marL="0" indent="0">
              <a:buNone/>
            </a:pPr>
            <a:r>
              <a:rPr lang="he-IL" dirty="0">
                <a:solidFill>
                  <a:srgbClr val="FF0000"/>
                </a:solidFill>
              </a:rPr>
              <a:t>אבל יום אחד ניצב בפתח בית המלאכה שלה יורש העצר, הנסיך </a:t>
            </a:r>
            <a:r>
              <a:rPr lang="he-IL" dirty="0" err="1">
                <a:solidFill>
                  <a:srgbClr val="FF0000"/>
                </a:solidFill>
              </a:rPr>
              <a:t>קאי</a:t>
            </a:r>
            <a:r>
              <a:rPr lang="he-IL" dirty="0">
                <a:solidFill>
                  <a:srgbClr val="FF0000"/>
                </a:solidFill>
              </a:rPr>
              <a:t>, והוא מבקש לשכור את שירותיה. </a:t>
            </a:r>
            <a:r>
              <a:rPr lang="he-IL" dirty="0" err="1">
                <a:solidFill>
                  <a:srgbClr val="FF0000"/>
                </a:solidFill>
              </a:rPr>
              <a:t>סינדר</a:t>
            </a:r>
            <a:r>
              <a:rPr lang="he-IL" dirty="0">
                <a:solidFill>
                  <a:srgbClr val="FF0000"/>
                </a:solidFill>
              </a:rPr>
              <a:t> חוצה לראשונה את חומות הארמון ומגלה אט־אט שנועד לה תפקיד גדול לא רק בחיי הנסיך אלא בחייה של</a:t>
            </a:r>
            <a:endParaRPr lang="en-US" dirty="0">
              <a:solidFill>
                <a:srgbClr val="FF0000"/>
              </a:solidFill>
            </a:endParaRPr>
          </a:p>
          <a:p>
            <a:pPr marL="0" indent="0">
              <a:buNone/>
            </a:pPr>
            <a:r>
              <a:rPr lang="he-IL" dirty="0">
                <a:solidFill>
                  <a:srgbClr val="FF0000"/>
                </a:solidFill>
              </a:rPr>
              <a:t>הארץ כולה.</a:t>
            </a:r>
            <a:endParaRPr lang="en-US" dirty="0">
              <a:solidFill>
                <a:srgbClr val="FF0000"/>
              </a:solidFill>
            </a:endParaRPr>
          </a:p>
          <a:p>
            <a:pPr marL="0" indent="0">
              <a:buNone/>
            </a:pPr>
            <a:r>
              <a:rPr lang="he-IL" dirty="0"/>
              <a:t>כי </a:t>
            </a:r>
            <a:r>
              <a:rPr lang="he-IL" dirty="0" err="1"/>
              <a:t>בסינדר</a:t>
            </a:r>
            <a:r>
              <a:rPr lang="he-IL" dirty="0"/>
              <a:t> יש משהו מיוחד, משהו שרבים מוכנים לשלם בעבורו מחיר יקר...</a:t>
            </a:r>
            <a:endParaRPr lang="en-US" dirty="0"/>
          </a:p>
          <a:p>
            <a:pPr marL="0" indent="0">
              <a:buNone/>
            </a:pPr>
            <a:r>
              <a:rPr lang="he-IL" dirty="0"/>
              <a:t>ז'אנר : פנטזיה</a:t>
            </a:r>
            <a:endParaRPr lang="en-US" dirty="0"/>
          </a:p>
          <a:p>
            <a:endParaRPr lang="he-IL" dirty="0"/>
          </a:p>
        </p:txBody>
      </p:sp>
      <p:pic>
        <p:nvPicPr>
          <p:cNvPr id="10" name="מציין מיקום תוכן 9"/>
          <p:cNvPicPr>
            <a:picLocks noGrp="1" noChangeAspect="1"/>
          </p:cNvPicPr>
          <p:nvPr>
            <p:ph sz="half" idx="2"/>
          </p:nvPr>
        </p:nvPicPr>
        <p:blipFill>
          <a:blip r:embed="rId2"/>
          <a:stretch>
            <a:fillRect/>
          </a:stretch>
        </p:blipFill>
        <p:spPr>
          <a:xfrm>
            <a:off x="6437745" y="1062180"/>
            <a:ext cx="4959928" cy="5255493"/>
          </a:xfrm>
          <a:prstGeom prst="rect">
            <a:avLst/>
          </a:prstGeom>
        </p:spPr>
      </p:pic>
    </p:spTree>
    <p:extLst>
      <p:ext uri="{BB962C8B-B14F-4D97-AF65-F5344CB8AC3E}">
        <p14:creationId xmlns:p14="http://schemas.microsoft.com/office/powerpoint/2010/main" val="1012303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half" idx="1"/>
          </p:nvPr>
        </p:nvSpPr>
        <p:spPr>
          <a:xfrm>
            <a:off x="1066800" y="951345"/>
            <a:ext cx="4754880" cy="5412511"/>
          </a:xfrm>
        </p:spPr>
        <p:txBody>
          <a:bodyPr>
            <a:normAutofit/>
          </a:bodyPr>
          <a:lstStyle/>
          <a:p>
            <a:pPr marL="0" indent="0">
              <a:buNone/>
            </a:pPr>
            <a:endParaRPr lang="he-IL" sz="2000" dirty="0" smtClean="0"/>
          </a:p>
          <a:p>
            <a:pPr marL="0" indent="0">
              <a:buNone/>
            </a:pPr>
            <a:r>
              <a:rPr lang="he-IL" sz="2000" dirty="0" smtClean="0"/>
              <a:t>כשבני </a:t>
            </a:r>
            <a:r>
              <a:rPr lang="he-IL" sz="2000" dirty="0"/>
              <a:t>הזוג </a:t>
            </a:r>
            <a:r>
              <a:rPr lang="he-IL" sz="2000" dirty="0" err="1"/>
              <a:t>וילובי</a:t>
            </a:r>
            <a:r>
              <a:rPr lang="he-IL" sz="2000" dirty="0"/>
              <a:t> נאלצים לעזוב את האחוזה שלהם ולצאת למסע ארוך, הם לא דואגים. אומנם בחוץ מסתובבות להקות של זאבים, אבל האחוזה מצוידת היטב ועובדיה הנאמנים יודעים לשמור על בוני הקטנה ועל </a:t>
            </a:r>
            <a:r>
              <a:rPr lang="he-IL" sz="2000" dirty="0" err="1"/>
              <a:t>בת־דודתה</a:t>
            </a:r>
            <a:r>
              <a:rPr lang="he-IL" sz="2000" dirty="0"/>
              <a:t> סילביה. אבל מתברר שבאחוזה נמצאת מפלצת מסוכנת לא פחות מאלה שמסתובבות בחוץ. נראה שמיס </a:t>
            </a:r>
            <a:r>
              <a:rPr lang="he-IL" sz="2000" dirty="0" err="1"/>
              <a:t>סלייקרפ</a:t>
            </a:r>
            <a:r>
              <a:rPr lang="he-IL" sz="2000" dirty="0"/>
              <a:t>, קרובת משפחה האחראית על הטירה, דאגה שהזוג </a:t>
            </a:r>
            <a:r>
              <a:rPr lang="he-IL" sz="2000" dirty="0" err="1"/>
              <a:t>וילובי</a:t>
            </a:r>
            <a:r>
              <a:rPr lang="he-IL" sz="2000" dirty="0"/>
              <a:t> לא יחזור ממסעו, </a:t>
            </a:r>
            <a:r>
              <a:rPr lang="he-IL" sz="2000" dirty="0" err="1"/>
              <a:t>ותיכננה</a:t>
            </a:r>
            <a:r>
              <a:rPr lang="he-IL" sz="2000" dirty="0"/>
              <a:t> לפרטי פרטים מה יקרה ברגע שהדבר יתגלה. עד מהרה בוני וסילביה נשלחות לבית יתומים מחריד במיוחד. מה יעשו עכשיו? גם אם יצליחו להימלט, איך יינצלו מלהקות הזאבים האורבות בכל פינה?</a:t>
            </a:r>
          </a:p>
          <a:p>
            <a:pPr marL="0" indent="0">
              <a:buNone/>
            </a:pPr>
            <a:r>
              <a:rPr lang="he-IL" sz="2000" dirty="0"/>
              <a:t>ז'אנר (סוגה) :פנטזיה</a:t>
            </a:r>
            <a:endParaRPr lang="en-US" sz="2000" dirty="0"/>
          </a:p>
          <a:p>
            <a:endParaRPr lang="he-IL" dirty="0"/>
          </a:p>
          <a:p>
            <a:endParaRPr lang="he-IL" dirty="0"/>
          </a:p>
        </p:txBody>
      </p:sp>
      <p:pic>
        <p:nvPicPr>
          <p:cNvPr id="7" name="מציין מיקום תוכן 6"/>
          <p:cNvPicPr>
            <a:picLocks noGrp="1" noChangeAspect="1"/>
          </p:cNvPicPr>
          <p:nvPr>
            <p:ph sz="half" idx="2"/>
          </p:nvPr>
        </p:nvPicPr>
        <p:blipFill>
          <a:blip r:embed="rId2"/>
          <a:stretch>
            <a:fillRect/>
          </a:stretch>
        </p:blipFill>
        <p:spPr>
          <a:xfrm>
            <a:off x="6779492" y="1311563"/>
            <a:ext cx="4396508" cy="5153891"/>
          </a:xfrm>
          <a:prstGeom prst="rect">
            <a:avLst/>
          </a:prstGeom>
        </p:spPr>
      </p:pic>
    </p:spTree>
    <p:extLst>
      <p:ext uri="{BB962C8B-B14F-4D97-AF65-F5344CB8AC3E}">
        <p14:creationId xmlns:p14="http://schemas.microsoft.com/office/powerpoint/2010/main" val="2342395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half" idx="1"/>
          </p:nvPr>
        </p:nvSpPr>
        <p:spPr>
          <a:xfrm>
            <a:off x="1066800" y="812801"/>
            <a:ext cx="4754880" cy="5911272"/>
          </a:xfrm>
        </p:spPr>
        <p:txBody>
          <a:bodyPr>
            <a:normAutofit/>
          </a:bodyPr>
          <a:lstStyle/>
          <a:p>
            <a:pPr marL="0" indent="0">
              <a:buNone/>
            </a:pPr>
            <a:endParaRPr lang="he-IL" dirty="0" smtClean="0"/>
          </a:p>
          <a:p>
            <a:pPr marL="0" indent="0">
              <a:buNone/>
            </a:pPr>
            <a:r>
              <a:rPr lang="he-IL" sz="2000" dirty="0" smtClean="0"/>
              <a:t>סופי</a:t>
            </a:r>
            <a:r>
              <a:rPr lang="he-IL" sz="2000" dirty="0"/>
              <a:t>, הבכורה מבין שלוש אחיות, נידונה לחיים משעממים. היא כמעט מוכנה להשלים עם גורלה, אבל אז קורה לה דבר נורא: מכשפת השממה מטילה עליה כישוף והופכת אותה לאישה זקנה.</a:t>
            </a:r>
          </a:p>
          <a:p>
            <a:pPr marL="0" indent="0">
              <a:buNone/>
            </a:pPr>
            <a:r>
              <a:rPr lang="he-IL" sz="2000" dirty="0"/>
              <a:t>כדי להילחם בכישוף, סופי חייבת להגיע אל הטירה הנעה. אבל הטירה שייכת לקוסם הַאוּל, והשמועה מספרת שהוא משביע את רעבונו בליבותיהן של נערות תמימות. סופי יוצאת לדרכה מלאת חששות, ומוצאת עצמה נסחפת אל מערבולת של הרפתקאות מסמרות שיער, שתזמן לה מפגש עם קוסמים מאוהבים, כלבים מכושפים ודחלילים מדברים.</a:t>
            </a:r>
          </a:p>
          <a:p>
            <a:endParaRPr lang="he-IL" sz="2000" dirty="0"/>
          </a:p>
          <a:p>
            <a:r>
              <a:rPr lang="he-IL" sz="2000" dirty="0"/>
              <a:t>סוגה (ז'אנר): מדע בדיוני ופנטזיה</a:t>
            </a:r>
          </a:p>
          <a:p>
            <a:endParaRPr lang="he-IL" sz="2000" dirty="0"/>
          </a:p>
        </p:txBody>
      </p:sp>
      <p:pic>
        <p:nvPicPr>
          <p:cNvPr id="7" name="מציין מיקום תוכן 6"/>
          <p:cNvPicPr>
            <a:picLocks noGrp="1" noChangeAspect="1"/>
          </p:cNvPicPr>
          <p:nvPr>
            <p:ph sz="half" idx="2"/>
          </p:nvPr>
        </p:nvPicPr>
        <p:blipFill>
          <a:blip r:embed="rId2"/>
          <a:stretch>
            <a:fillRect/>
          </a:stretch>
        </p:blipFill>
        <p:spPr>
          <a:xfrm>
            <a:off x="6770255" y="1117600"/>
            <a:ext cx="4756727" cy="5089236"/>
          </a:xfrm>
          <a:prstGeom prst="rect">
            <a:avLst/>
          </a:prstGeom>
        </p:spPr>
      </p:pic>
    </p:spTree>
    <p:extLst>
      <p:ext uri="{BB962C8B-B14F-4D97-AF65-F5344CB8AC3E}">
        <p14:creationId xmlns:p14="http://schemas.microsoft.com/office/powerpoint/2010/main" val="313279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smtClean="0"/>
              <a:t>הטירה הנעה - טריילר</a:t>
            </a:r>
            <a:endParaRPr lang="he-IL" sz="5400" b="1" dirty="0"/>
          </a:p>
        </p:txBody>
      </p:sp>
      <p:pic>
        <p:nvPicPr>
          <p:cNvPr id="6"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0327" y="1911130"/>
            <a:ext cx="8534400" cy="4044718"/>
          </a:xfrm>
          <a:prstGeom prst="rect">
            <a:avLst/>
          </a:prstGeom>
        </p:spPr>
      </p:pic>
    </p:spTree>
    <p:extLst>
      <p:ext uri="{BB962C8B-B14F-4D97-AF65-F5344CB8AC3E}">
        <p14:creationId xmlns:p14="http://schemas.microsoft.com/office/powerpoint/2010/main" val="3838420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half" idx="1"/>
          </p:nvPr>
        </p:nvSpPr>
        <p:spPr>
          <a:xfrm>
            <a:off x="1066800" y="397165"/>
            <a:ext cx="4754880" cy="6077526"/>
          </a:xfrm>
        </p:spPr>
        <p:txBody>
          <a:bodyPr>
            <a:normAutofit fontScale="92500"/>
          </a:bodyPr>
          <a:lstStyle/>
          <a:p>
            <a:pPr marL="0" indent="0">
              <a:buNone/>
            </a:pPr>
            <a:r>
              <a:rPr lang="he-IL" dirty="0"/>
              <a:t>אֵיידה בת העשר מעולם לא יצאה מדירת החדר העלובה בה היא מתגוררת עם אִמהּ ועם אחיה הצעיר ג'יימי, שבו היא מטפלת. האֵם מרירת הנפש מתביישת ברגלה הנכה, המעוותת, של בתהּ ואוסרת עליה לצאת החוצה.</a:t>
            </a:r>
          </a:p>
          <a:p>
            <a:pPr marL="0" indent="0">
              <a:buNone/>
            </a:pPr>
            <a:r>
              <a:rPr lang="he-IL" dirty="0"/>
              <a:t>אבל כשג'יימי עומד להישלח לכפר, הרחק מלונדון המאוימת על ידי הפְצצות הגרמנים במלחמת העולם השנייה, איידה חומקת בחשאי מביתה ומצטרפת אליו. </a:t>
            </a:r>
          </a:p>
          <a:p>
            <a:pPr marL="0" indent="0">
              <a:buNone/>
            </a:pPr>
            <a:r>
              <a:rPr lang="he-IL" dirty="0"/>
              <a:t>איש מתושבי הכפר אינו מוכן לתת בביתו מחסה לאח ולאחות המוזנחים, המלוכלכים, חסרי כול, והם נכפים על אישה ערירית בשם סוזן המכריזה בכעס למן התחלה "אין לי טיפת מושג בטיפול בילדים."</a:t>
            </a:r>
          </a:p>
          <a:p>
            <a:pPr marL="0" indent="0">
              <a:buNone/>
            </a:pPr>
            <a:r>
              <a:rPr lang="he-IL" dirty="0"/>
              <a:t>כשהאם באה לדרוש חזרה את ילדיה, מתרחש פיצוץ, ריאליסטי ומטאפורי. </a:t>
            </a:r>
          </a:p>
          <a:p>
            <a:endParaRPr lang="he-IL" dirty="0"/>
          </a:p>
          <a:p>
            <a:pPr marL="0" indent="0">
              <a:buNone/>
            </a:pPr>
            <a:r>
              <a:rPr lang="he-IL" dirty="0"/>
              <a:t>המלחמה שהצילה את חיי הוא סיפור על מלחמה פרטית לעצמאות, שיש בה אומץ, תושייה, נחישות וחוכמה, על רקע של מלחמה. הסיפור המרתק, בשפתה הפשוטה של איידה, חודר אל הלב ומהפֵּך קרביים.</a:t>
            </a:r>
          </a:p>
          <a:p>
            <a:endParaRPr lang="he-IL" dirty="0"/>
          </a:p>
          <a:p>
            <a:endParaRPr lang="he-IL" dirty="0"/>
          </a:p>
        </p:txBody>
      </p:sp>
      <p:pic>
        <p:nvPicPr>
          <p:cNvPr id="7" name="מציין מיקום תוכן 6"/>
          <p:cNvPicPr>
            <a:picLocks noGrp="1" noChangeAspect="1"/>
          </p:cNvPicPr>
          <p:nvPr>
            <p:ph sz="half" idx="2"/>
          </p:nvPr>
        </p:nvPicPr>
        <p:blipFill>
          <a:blip r:embed="rId2"/>
          <a:stretch>
            <a:fillRect/>
          </a:stretch>
        </p:blipFill>
        <p:spPr>
          <a:xfrm>
            <a:off x="6336145" y="397165"/>
            <a:ext cx="4969164" cy="5800435"/>
          </a:xfrm>
          <a:prstGeom prst="rect">
            <a:avLst/>
          </a:prstGeom>
        </p:spPr>
      </p:pic>
    </p:spTree>
    <p:extLst>
      <p:ext uri="{BB962C8B-B14F-4D97-AF65-F5344CB8AC3E}">
        <p14:creationId xmlns:p14="http://schemas.microsoft.com/office/powerpoint/2010/main" val="18121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half" idx="1"/>
          </p:nvPr>
        </p:nvSpPr>
        <p:spPr>
          <a:xfrm>
            <a:off x="1066800" y="960582"/>
            <a:ext cx="4754880" cy="5652654"/>
          </a:xfrm>
        </p:spPr>
        <p:txBody>
          <a:bodyPr>
            <a:normAutofit lnSpcReduction="10000"/>
          </a:bodyPr>
          <a:lstStyle/>
          <a:p>
            <a:pPr marL="0" indent="0">
              <a:buNone/>
            </a:pPr>
            <a:endParaRPr lang="he-IL" sz="2000" dirty="0" smtClean="0"/>
          </a:p>
          <a:p>
            <a:pPr marL="0" indent="0">
              <a:buNone/>
            </a:pPr>
            <a:r>
              <a:rPr lang="he-IL" sz="2000" dirty="0" smtClean="0"/>
              <a:t>היה </a:t>
            </a:r>
            <a:r>
              <a:rPr lang="he-IL" sz="2000" dirty="0"/>
              <a:t>הייתה נערה יפה ושמה </a:t>
            </a:r>
            <a:r>
              <a:rPr lang="he-IL" sz="2000" dirty="0" err="1"/>
              <a:t>בּאטֶרקאפ</a:t>
            </a:r>
            <a:r>
              <a:rPr lang="he-IL" sz="2000" dirty="0"/>
              <a:t>ּ, אשר הייתה נסיכת חלומותיו של נער החווה </a:t>
            </a:r>
            <a:r>
              <a:rPr lang="he-IL" sz="2000" dirty="0" err="1"/>
              <a:t>וֶסטלי</a:t>
            </a:r>
            <a:r>
              <a:rPr lang="he-IL" sz="2000" dirty="0"/>
              <a:t> שעבד בחוות הוריה. </a:t>
            </a:r>
            <a:r>
              <a:rPr lang="he-IL" sz="2000" dirty="0" err="1"/>
              <a:t>בּאטֶרקאפ</a:t>
            </a:r>
            <a:r>
              <a:rPr lang="he-IL" sz="2000" dirty="0"/>
              <a:t>ּ מצדה נהגה לבטא את רגשותיה הכנים כלפיו בהוראות כגון: "נער חווה, תביא לי את זה, תביא לי את ההוא, עצלן שכמוך, רוץ מהר או שאספר לאבא שלי." והוא ענה תמיד: "כל מה שתרצי." יום אחד נסע </a:t>
            </a:r>
            <a:r>
              <a:rPr lang="he-IL" sz="2000" dirty="0" err="1"/>
              <a:t>וֶסטלי</a:t>
            </a:r>
            <a:r>
              <a:rPr lang="he-IL" sz="2000" dirty="0"/>
              <a:t> לארץ רחוקה, ואל החווה של </a:t>
            </a:r>
            <a:r>
              <a:rPr lang="he-IL" sz="2000" dirty="0" err="1"/>
              <a:t>בּאטֶרקאפ</a:t>
            </a:r>
            <a:r>
              <a:rPr lang="he-IL" sz="2000" dirty="0"/>
              <a:t>ּ הגיע הנסיך </a:t>
            </a:r>
            <a:r>
              <a:rPr lang="he-IL" sz="2000" dirty="0" err="1"/>
              <a:t>הַמפֶּרדינק</a:t>
            </a:r>
            <a:r>
              <a:rPr lang="he-IL" sz="2000" dirty="0"/>
              <a:t> והחליט לשאת אותה לאישה. אלא </a:t>
            </a:r>
            <a:r>
              <a:rPr lang="he-IL" sz="2000" dirty="0" err="1"/>
              <a:t>שבּאטֶרקאפ</a:t>
            </a:r>
            <a:r>
              <a:rPr lang="he-IL" sz="2000" dirty="0"/>
              <a:t>ּ נחטפה בידי שלושה טיפוסים משונים מאוד: הסייף הנוקם </a:t>
            </a:r>
            <a:r>
              <a:rPr lang="he-IL" sz="2000" dirty="0" err="1"/>
              <a:t>איניגוֹ</a:t>
            </a:r>
            <a:r>
              <a:rPr lang="he-IL" sz="2000" dirty="0"/>
              <a:t> </a:t>
            </a:r>
            <a:r>
              <a:rPr lang="he-IL" sz="2000" dirty="0" err="1"/>
              <a:t>מוֹנטוֹיָה</a:t>
            </a:r>
            <a:r>
              <a:rPr lang="he-IL" sz="2000" dirty="0"/>
              <a:t>, </a:t>
            </a:r>
            <a:r>
              <a:rPr lang="he-IL" sz="2000" dirty="0" err="1"/>
              <a:t>פֶזיק</a:t>
            </a:r>
            <a:r>
              <a:rPr lang="he-IL" sz="2000" dirty="0"/>
              <a:t> הענק הטורקי, </a:t>
            </a:r>
            <a:r>
              <a:rPr lang="he-IL" sz="2000" dirty="0" err="1"/>
              <a:t>וּוִיזיני</a:t>
            </a:r>
            <a:r>
              <a:rPr lang="he-IL" sz="2000" dirty="0"/>
              <a:t> הסיציליאני, שהגיונו המושלם נאבק ללא הרף בשכלו החריף. מדוע נחטפה? ומדעו רודף השודד הנורא </a:t>
            </a:r>
            <a:r>
              <a:rPr lang="he-IL" sz="2000" dirty="0" err="1"/>
              <a:t>רוֹבֶּרטס</a:t>
            </a:r>
            <a:r>
              <a:rPr lang="he-IL" sz="2000" dirty="0"/>
              <a:t> אחרי חוטפיה? וכיצד ישיב אותה אליו </a:t>
            </a:r>
            <a:r>
              <a:rPr lang="he-IL" sz="2000" dirty="0" err="1"/>
              <a:t>הַמפֶּרדינק</a:t>
            </a:r>
            <a:r>
              <a:rPr lang="he-IL" sz="2000" dirty="0"/>
              <a:t> השפל? והאם אהבת אמת סופה לנצח?</a:t>
            </a:r>
            <a:endParaRPr lang="en-US" sz="2000" dirty="0"/>
          </a:p>
          <a:p>
            <a:endParaRPr lang="he-IL" dirty="0"/>
          </a:p>
        </p:txBody>
      </p:sp>
      <p:pic>
        <p:nvPicPr>
          <p:cNvPr id="7" name="מציין מיקום תוכן 6"/>
          <p:cNvPicPr>
            <a:picLocks noGrp="1" noChangeAspect="1"/>
          </p:cNvPicPr>
          <p:nvPr>
            <p:ph sz="half" idx="2"/>
          </p:nvPr>
        </p:nvPicPr>
        <p:blipFill>
          <a:blip r:embed="rId2"/>
          <a:stretch>
            <a:fillRect/>
          </a:stretch>
        </p:blipFill>
        <p:spPr>
          <a:xfrm>
            <a:off x="6520874" y="1149927"/>
            <a:ext cx="4876800" cy="5273963"/>
          </a:xfrm>
          <a:prstGeom prst="rect">
            <a:avLst/>
          </a:prstGeom>
        </p:spPr>
      </p:pic>
    </p:spTree>
    <p:extLst>
      <p:ext uri="{BB962C8B-B14F-4D97-AF65-F5344CB8AC3E}">
        <p14:creationId xmlns:p14="http://schemas.microsoft.com/office/powerpoint/2010/main" val="24043060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סבון">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TM03457510[[fn=סבון]]</Template>
  <TotalTime>484</TotalTime>
  <Words>1221</Words>
  <Application>Microsoft Office PowerPoint</Application>
  <PresentationFormat>מסך רחב</PresentationFormat>
  <Paragraphs>63</Paragraphs>
  <Slides>15</Slides>
  <Notes>0</Notes>
  <HiddenSlides>0</HiddenSlides>
  <MMClips>3</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15</vt:i4>
      </vt:variant>
    </vt:vector>
  </HeadingPairs>
  <TitlesOfParts>
    <vt:vector size="20" baseType="lpstr">
      <vt:lpstr>Century Gothic</vt:lpstr>
      <vt:lpstr>Garamond</vt:lpstr>
      <vt:lpstr>Gisha</vt:lpstr>
      <vt:lpstr>Guttman Yad-Brush</vt:lpstr>
      <vt:lpstr>סבון</vt:lpstr>
      <vt:lpstr>ספרי קריאה מומלצים לחטיבת הביניים</vt:lpstr>
      <vt:lpstr>מצגת של PowerPoint‏</vt:lpstr>
      <vt:lpstr>קטע מתוך ההצגה - 'אני לא גנב'</vt:lpstr>
      <vt:lpstr>מצגת של PowerPoint‏</vt:lpstr>
      <vt:lpstr>מצגת של PowerPoint‏</vt:lpstr>
      <vt:lpstr>מצגת של PowerPoint‏</vt:lpstr>
      <vt:lpstr>הטירה הנעה - טריילר</vt:lpstr>
      <vt:lpstr>מצגת של PowerPoint‏</vt:lpstr>
      <vt:lpstr>מצגת של PowerPoint‏</vt:lpstr>
      <vt:lpstr>הנסיכה הקסומה - טריילר</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ספרי קריאה מומלצים לכיתות ז</dc:title>
  <dc:creator>User</dc:creator>
  <cp:lastModifiedBy>User</cp:lastModifiedBy>
  <cp:revision>67</cp:revision>
  <dcterms:created xsi:type="dcterms:W3CDTF">2020-09-02T06:51:47Z</dcterms:created>
  <dcterms:modified xsi:type="dcterms:W3CDTF">2020-12-22T11:43:23Z</dcterms:modified>
</cp:coreProperties>
</file>