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notesMasterIdLst>
    <p:notesMasterId r:id="rId18"/>
  </p:notesMasterIdLst>
  <p:sldIdLst>
    <p:sldId id="256" r:id="rId2"/>
    <p:sldId id="257" r:id="rId3"/>
    <p:sldId id="259" r:id="rId4"/>
    <p:sldId id="261" r:id="rId5"/>
    <p:sldId id="274" r:id="rId6"/>
    <p:sldId id="263" r:id="rId7"/>
    <p:sldId id="265" r:id="rId8"/>
    <p:sldId id="267" r:id="rId9"/>
    <p:sldId id="269" r:id="rId10"/>
    <p:sldId id="271" r:id="rId11"/>
    <p:sldId id="272" r:id="rId12"/>
    <p:sldId id="266" r:id="rId13"/>
    <p:sldId id="268" r:id="rId14"/>
    <p:sldId id="278" r:id="rId15"/>
    <p:sldId id="270" r:id="rId16"/>
    <p:sldId id="27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108" autoAdjust="0"/>
  </p:normalViewPr>
  <p:slideViewPr>
    <p:cSldViewPr snapToGrid="0">
      <p:cViewPr varScale="1">
        <p:scale>
          <a:sx n="72" d="100"/>
          <a:sy n="72" d="100"/>
        </p:scale>
        <p:origin x="110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1E808E31-3B74-4664-81A5-E526AD8EA46A}" type="datetimeFigureOut">
              <a:rPr lang="he-IL" smtClean="0"/>
              <a:t>כ"ה/אדר/תשפ"ה</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DB2A116A-3699-4B62-9DDE-9148605E2749}" type="slidenum">
              <a:rPr lang="he-IL" smtClean="0"/>
              <a:t>‹#›</a:t>
            </a:fld>
            <a:endParaRPr lang="he-IL"/>
          </a:p>
        </p:txBody>
      </p:sp>
    </p:spTree>
    <p:extLst>
      <p:ext uri="{BB962C8B-B14F-4D97-AF65-F5344CB8AC3E}">
        <p14:creationId xmlns:p14="http://schemas.microsoft.com/office/powerpoint/2010/main" val="239798510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DB2A116A-3699-4B62-9DDE-9148605E2749}" type="slidenum">
              <a:rPr lang="he-IL" smtClean="0"/>
              <a:t>8</a:t>
            </a:fld>
            <a:endParaRPr lang="he-IL"/>
          </a:p>
        </p:txBody>
      </p:sp>
    </p:spTree>
    <p:extLst>
      <p:ext uri="{BB962C8B-B14F-4D97-AF65-F5344CB8AC3E}">
        <p14:creationId xmlns:p14="http://schemas.microsoft.com/office/powerpoint/2010/main" val="39693435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3/25/2025</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3/25/2025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3/25/2025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3/25/2025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3/25/2025</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3/25/2025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3/25/2025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3/25/2025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3/25/2025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8" name="Date Placeholder 7"/>
          <p:cNvSpPr>
            <a:spLocks noGrp="1"/>
          </p:cNvSpPr>
          <p:nvPr>
            <p:ph type="dt" sz="half" idx="10"/>
          </p:nvPr>
        </p:nvSpPr>
        <p:spPr/>
        <p:txBody>
          <a:bodyPr/>
          <a:lstStyle/>
          <a:p>
            <a:fld id="{1CF131DD-A141-4471-BCF9-C6073EDD7E20}" type="datetimeFigureOut">
              <a:rPr lang="en-US" dirty="0"/>
              <a:t>3/25/2025</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3/25/2025</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3/25/2025</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1"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he.wikipedia.org/wiki/%D7%9B%D7%AA%D7%A8_%D7%94%D7%95%D7%A6%D7%90%D7%94_%D7%9C%D7%90%D7%95%D7%A8"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he.wikipedia.org/wiki/%D7%99%D7%A2%D7%9C_%D7%90%D7%9B%D7%9E%D7%95%D7%9F"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b="1" dirty="0" smtClean="0"/>
              <a:t>ספרים חדשים</a:t>
            </a:r>
            <a:endParaRPr lang="he-IL" b="1" dirty="0"/>
          </a:p>
        </p:txBody>
      </p:sp>
      <p:sp>
        <p:nvSpPr>
          <p:cNvPr id="3" name="כותרת משנה 2"/>
          <p:cNvSpPr>
            <a:spLocks noGrp="1"/>
          </p:cNvSpPr>
          <p:nvPr>
            <p:ph type="subTitle" idx="1"/>
          </p:nvPr>
        </p:nvSpPr>
        <p:spPr/>
        <p:txBody>
          <a:bodyPr/>
          <a:lstStyle/>
          <a:p>
            <a:endParaRPr lang="he-IL"/>
          </a:p>
        </p:txBody>
      </p:sp>
    </p:spTree>
    <p:extLst>
      <p:ext uri="{BB962C8B-B14F-4D97-AF65-F5344CB8AC3E}">
        <p14:creationId xmlns:p14="http://schemas.microsoft.com/office/powerpoint/2010/main" val="8155682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smtClean="0"/>
              <a:t>העילית/ </a:t>
            </a:r>
            <a:r>
              <a:rPr lang="he-IL" b="1" dirty="0" err="1" smtClean="0"/>
              <a:t>קאס</a:t>
            </a:r>
            <a:r>
              <a:rPr lang="he-IL" b="1" dirty="0" smtClean="0"/>
              <a:t> </a:t>
            </a:r>
            <a:r>
              <a:rPr lang="he-IL" b="1" dirty="0" err="1" smtClean="0"/>
              <a:t>קיארה</a:t>
            </a:r>
            <a:endParaRPr lang="he-IL" b="1" dirty="0"/>
          </a:p>
        </p:txBody>
      </p:sp>
      <p:pic>
        <p:nvPicPr>
          <p:cNvPr id="4098" name="Picture 2" descr="המועמדת 2 - העילית"/>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1" y="1781176"/>
            <a:ext cx="3511328" cy="4387849"/>
          </a:xfrm>
          <a:prstGeom prst="rect">
            <a:avLst/>
          </a:prstGeom>
          <a:noFill/>
          <a:extLst>
            <a:ext uri="{909E8E84-426E-40DD-AFC4-6F175D3DCCD1}">
              <a14:hiddenFill xmlns:a14="http://schemas.microsoft.com/office/drawing/2010/main">
                <a:solidFill>
                  <a:srgbClr val="FFFFFF"/>
                </a:solidFill>
              </a14:hiddenFill>
            </a:ext>
          </a:extLst>
        </p:spPr>
      </p:pic>
      <p:sp>
        <p:nvSpPr>
          <p:cNvPr id="3" name="מלבן 2"/>
          <p:cNvSpPr/>
          <p:nvPr/>
        </p:nvSpPr>
        <p:spPr>
          <a:xfrm flipH="1">
            <a:off x="4800595" y="1781176"/>
            <a:ext cx="6565610" cy="4524315"/>
          </a:xfrm>
          <a:prstGeom prst="rect">
            <a:avLst/>
          </a:prstGeom>
        </p:spPr>
        <p:txBody>
          <a:bodyPr wrap="square">
            <a:spAutoFit/>
          </a:bodyPr>
          <a:lstStyle/>
          <a:p>
            <a:pPr fontAlgn="base"/>
            <a:r>
              <a:rPr lang="he-IL" dirty="0"/>
              <a:t>ספר מדע בדיוני ופנטזיה.</a:t>
            </a:r>
          </a:p>
          <a:p>
            <a:pPr fontAlgn="base"/>
            <a:r>
              <a:rPr lang="he-IL" dirty="0"/>
              <a:t>עצמתי את עיני וניסיתי לחפש את התשובות בתוכי.</a:t>
            </a:r>
          </a:p>
          <a:p>
            <a:pPr fontAlgn="base"/>
            <a:r>
              <a:rPr lang="he-IL" dirty="0"/>
              <a:t>האם אני באמת יכולה לעשות זאת? האם אני יכולה להיות הנסיכה הבאה של </a:t>
            </a:r>
            <a:r>
              <a:rPr lang="he-IL" dirty="0" err="1"/>
              <a:t>איליאה</a:t>
            </a:r>
            <a:r>
              <a:rPr lang="he-IL" dirty="0"/>
              <a:t>?”</a:t>
            </a:r>
          </a:p>
          <a:p>
            <a:pPr fontAlgn="base"/>
            <a:r>
              <a:rPr lang="he-IL" dirty="0"/>
              <a:t>השלב הראשון בבחירה הסתיים ובארמון נותרו רק שש בנות, מתחרות על ליבו של הנסיך </a:t>
            </a:r>
            <a:r>
              <a:rPr lang="he-IL" dirty="0" err="1"/>
              <a:t>מקסון</a:t>
            </a:r>
            <a:r>
              <a:rPr lang="he-IL" dirty="0"/>
              <a:t> ועל התואר נסיכת </a:t>
            </a:r>
            <a:r>
              <a:rPr lang="he-IL" dirty="0" err="1"/>
              <a:t>איליאה</a:t>
            </a:r>
            <a:r>
              <a:rPr lang="he-IL" dirty="0"/>
              <a:t>. אבל אמריקה </a:t>
            </a:r>
            <a:r>
              <a:rPr lang="he-IL" dirty="0" err="1"/>
              <a:t>סינגר</a:t>
            </a:r>
            <a:r>
              <a:rPr lang="he-IL" dirty="0"/>
              <a:t> לומדת להבין שחיי נסיכה אינם רק מותרות ופינוקים.</a:t>
            </a:r>
          </a:p>
          <a:p>
            <a:pPr fontAlgn="base"/>
            <a:r>
              <a:rPr lang="he-IL" dirty="0"/>
              <a:t>הממלכה ניצבת בפני אתגרים קשים: המורדים ממשיכים לתקוף את הארמון וחוסר הצדק בשיטת המעמדות מעורר באמריקה התנגדות.</a:t>
            </a:r>
          </a:p>
          <a:p>
            <a:pPr fontAlgn="base"/>
            <a:r>
              <a:rPr lang="he-IL" dirty="0"/>
              <a:t>מצד אחד, מחכה לה אספן, חברה הקודם שניצב לצידה כשומר בארמון ומצד שני, הנסיך </a:t>
            </a:r>
            <a:r>
              <a:rPr lang="he-IL" dirty="0" err="1"/>
              <a:t>מקסון</a:t>
            </a:r>
            <a:r>
              <a:rPr lang="he-IL" dirty="0"/>
              <a:t> מצפה להחלטתה.</a:t>
            </a:r>
          </a:p>
          <a:p>
            <a:pPr fontAlgn="base"/>
            <a:r>
              <a:rPr lang="he-IL" dirty="0"/>
              <a:t>האם תוכל אמריקה לנהוג כפי שמצופה מנסיכה – להיות ייצוגית וכובשת לבבות אך גם לקבל החלטות שאינן תואמות את צו מצפונה?</a:t>
            </a:r>
          </a:p>
          <a:p>
            <a:pPr fontAlgn="base"/>
            <a:r>
              <a:rPr lang="he-IL" dirty="0"/>
              <a:t>האם היא יכולה להיות הנסיכה הבאה של </a:t>
            </a:r>
            <a:r>
              <a:rPr lang="he-IL" dirty="0" err="1"/>
              <a:t>איליאה</a:t>
            </a:r>
            <a:r>
              <a:rPr lang="he-IL" dirty="0"/>
              <a:t>?</a:t>
            </a:r>
          </a:p>
          <a:p>
            <a:pPr fontAlgn="base"/>
            <a:r>
              <a:rPr lang="he-IL" dirty="0"/>
              <a:t> </a:t>
            </a:r>
          </a:p>
          <a:p>
            <a:pPr fontAlgn="base"/>
            <a:r>
              <a:rPr lang="he-IL" dirty="0" smtClean="0"/>
              <a:t>ספר שני בסדרת "המועמדת"</a:t>
            </a:r>
            <a:endParaRPr lang="he-IL" dirty="0"/>
          </a:p>
        </p:txBody>
      </p:sp>
    </p:spTree>
    <p:extLst>
      <p:ext uri="{BB962C8B-B14F-4D97-AF65-F5344CB8AC3E}">
        <p14:creationId xmlns:p14="http://schemas.microsoft.com/office/powerpoint/2010/main" val="2352104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66800" y="642594"/>
            <a:ext cx="10058400" cy="801247"/>
          </a:xfrm>
        </p:spPr>
        <p:txBody>
          <a:bodyPr/>
          <a:lstStyle/>
          <a:p>
            <a:pPr algn="ctr"/>
            <a:r>
              <a:rPr lang="he-IL" b="1" dirty="0" smtClean="0"/>
              <a:t>המרגלים הצעירים 1</a:t>
            </a:r>
            <a:endParaRPr lang="he-IL" b="1" dirty="0"/>
          </a:p>
        </p:txBody>
      </p:sp>
      <p:pic>
        <p:nvPicPr>
          <p:cNvPr id="5122" name="Picture 2" descr="המרגלים הצעירים"/>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23360" y="2262927"/>
            <a:ext cx="2488757" cy="3932237"/>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p:cNvSpPr/>
          <p:nvPr/>
        </p:nvSpPr>
        <p:spPr>
          <a:xfrm>
            <a:off x="6645348" y="1443841"/>
            <a:ext cx="4731489" cy="5078313"/>
          </a:xfrm>
          <a:prstGeom prst="rect">
            <a:avLst/>
          </a:prstGeom>
        </p:spPr>
        <p:txBody>
          <a:bodyPr wrap="square">
            <a:spAutoFit/>
          </a:bodyPr>
          <a:lstStyle/>
          <a:p>
            <a:pPr fontAlgn="base"/>
            <a:r>
              <a:rPr lang="he-IL" dirty="0">
                <a:latin typeface="IBM Plex Sans Hebrew"/>
              </a:rPr>
              <a:t>שרה </a:t>
            </a:r>
            <a:r>
              <a:rPr lang="he-IL" dirty="0" err="1">
                <a:latin typeface="IBM Plex Sans Hebrew"/>
              </a:rPr>
              <a:t>מרטינס</a:t>
            </a:r>
            <a:r>
              <a:rPr lang="he-IL" dirty="0">
                <a:latin typeface="IBM Plex Sans Hebrew"/>
              </a:rPr>
              <a:t> יודעת לפרוץ למחשבים למטרות טובות, אבל במקום שיהללו אותה על מעשי הגבורה שלה, היא עומדת לקבל עונש מאסר במתקן כליאה לעבריינים צעירים. ואז מגיע "</a:t>
            </a:r>
            <a:r>
              <a:rPr lang="he-IL" dirty="0" err="1">
                <a:latin typeface="IBM Plex Sans Hebrew"/>
              </a:rPr>
              <a:t>אמא</a:t>
            </a:r>
            <a:r>
              <a:rPr lang="he-IL" dirty="0">
                <a:latin typeface="IBM Plex Sans Hebrew"/>
              </a:rPr>
              <a:t>", מרגל בריטי שלא רק משחרר את שרה מבית המעצר, אלא גם מציע לה הזדמנות להצטרף לשירות המודיעין הבריטי האם-איי-6. </a:t>
            </a:r>
          </a:p>
          <a:p>
            <a:pPr fontAlgn="base"/>
            <a:r>
              <a:rPr lang="he-IL" dirty="0">
                <a:latin typeface="IBM Plex Sans Hebrew"/>
              </a:rPr>
              <a:t/>
            </a:r>
            <a:br>
              <a:rPr lang="he-IL" dirty="0">
                <a:latin typeface="IBM Plex Sans Hebrew"/>
              </a:rPr>
            </a:br>
            <a:r>
              <a:rPr lang="he-IL" dirty="0">
                <a:latin typeface="IBM Plex Sans Hebrew"/>
              </a:rPr>
              <a:t>זהו סיפורם של חמישה ילדים מאזורים שונים בעולם שמשכללים את כישוריהם המיוחדים כדי לחדור למקומות בעולם הריגול שאליהם מבוגרים לעולם לא יוכלו להגיע. </a:t>
            </a:r>
          </a:p>
          <a:p>
            <a:pPr fontAlgn="base"/>
            <a:r>
              <a:rPr lang="he-IL" dirty="0">
                <a:latin typeface="IBM Plex Sans Hebrew"/>
              </a:rPr>
              <a:t/>
            </a:r>
            <a:br>
              <a:rPr lang="he-IL" dirty="0">
                <a:latin typeface="IBM Plex Sans Hebrew"/>
              </a:rPr>
            </a:br>
            <a:r>
              <a:rPr lang="he-IL" b="1" dirty="0">
                <a:latin typeface="inherit"/>
              </a:rPr>
              <a:t>המרגלים הצעירים</a:t>
            </a:r>
            <a:r>
              <a:rPr lang="he-IL" dirty="0">
                <a:latin typeface="IBM Plex Sans Hebrew"/>
              </a:rPr>
              <a:t>, הספר הראשון בסדרה החדשה והמסחררת של </a:t>
            </a:r>
            <a:r>
              <a:rPr lang="he-IL" b="1" dirty="0">
                <a:latin typeface="inherit"/>
              </a:rPr>
              <a:t>ג'יימס פונטי</a:t>
            </a:r>
            <a:r>
              <a:rPr lang="he-IL" dirty="0">
                <a:latin typeface="IBM Plex Sans Hebrew"/>
              </a:rPr>
              <a:t>, היה לרב-מכר עולמי וזוכה לשבחי הביקורות. </a:t>
            </a:r>
          </a:p>
          <a:p>
            <a:r>
              <a:rPr lang="he-IL" dirty="0" smtClean="0">
                <a:latin typeface="IBM Plex Sans Hebrew"/>
              </a:rPr>
              <a:t>סיפור הרפתקאות ופנטזיה.</a:t>
            </a:r>
            <a:r>
              <a:rPr lang="he-IL" dirty="0">
                <a:latin typeface="IBM Plex Sans Hebrew"/>
              </a:rPr>
              <a:t/>
            </a:r>
            <a:br>
              <a:rPr lang="he-IL" dirty="0">
                <a:latin typeface="IBM Plex Sans Hebrew"/>
              </a:rPr>
            </a:br>
            <a:endParaRPr lang="he-IL" dirty="0"/>
          </a:p>
        </p:txBody>
      </p:sp>
    </p:spTree>
    <p:extLst>
      <p:ext uri="{BB962C8B-B14F-4D97-AF65-F5344CB8AC3E}">
        <p14:creationId xmlns:p14="http://schemas.microsoft.com/office/powerpoint/2010/main" val="3506821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a:xfrm>
            <a:off x="981075" y="2322195"/>
            <a:ext cx="10058400" cy="3931920"/>
          </a:xfrm>
        </p:spPr>
        <p:txBody>
          <a:bodyPr/>
          <a:lstStyle/>
          <a:p>
            <a:endParaRPr lang="he-IL" dirty="0"/>
          </a:p>
        </p:txBody>
      </p:sp>
    </p:spTree>
    <p:extLst>
      <p:ext uri="{BB962C8B-B14F-4D97-AF65-F5344CB8AC3E}">
        <p14:creationId xmlns:p14="http://schemas.microsoft.com/office/powerpoint/2010/main" val="38469460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normAutofit/>
          </a:bodyPr>
          <a:lstStyle/>
          <a:p>
            <a:endParaRPr lang="he-IL" dirty="0"/>
          </a:p>
        </p:txBody>
      </p:sp>
    </p:spTree>
    <p:extLst>
      <p:ext uri="{BB962C8B-B14F-4D97-AF65-F5344CB8AC3E}">
        <p14:creationId xmlns:p14="http://schemas.microsoft.com/office/powerpoint/2010/main" val="1942946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normAutofit/>
          </a:bodyPr>
          <a:lstStyle/>
          <a:p>
            <a:endParaRPr lang="he-IL" dirty="0"/>
          </a:p>
        </p:txBody>
      </p:sp>
    </p:spTree>
    <p:extLst>
      <p:ext uri="{BB962C8B-B14F-4D97-AF65-F5344CB8AC3E}">
        <p14:creationId xmlns:p14="http://schemas.microsoft.com/office/powerpoint/2010/main" val="2409010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dirty="0"/>
          </a:p>
        </p:txBody>
      </p:sp>
      <p:sp>
        <p:nvSpPr>
          <p:cNvPr id="3" name="מציין מיקום תוכן 2"/>
          <p:cNvSpPr>
            <a:spLocks noGrp="1"/>
          </p:cNvSpPr>
          <p:nvPr>
            <p:ph idx="1"/>
          </p:nvPr>
        </p:nvSpPr>
        <p:spPr/>
        <p:txBody>
          <a:bodyPr>
            <a:normAutofit/>
          </a:bodyPr>
          <a:lstStyle/>
          <a:p>
            <a:pPr fontAlgn="base"/>
            <a:endParaRPr lang="he-IL" dirty="0"/>
          </a:p>
        </p:txBody>
      </p:sp>
    </p:spTree>
    <p:extLst>
      <p:ext uri="{BB962C8B-B14F-4D97-AF65-F5344CB8AC3E}">
        <p14:creationId xmlns:p14="http://schemas.microsoft.com/office/powerpoint/2010/main" val="1039189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dirty="0"/>
          </a:p>
        </p:txBody>
      </p:sp>
      <p:sp>
        <p:nvSpPr>
          <p:cNvPr id="3" name="מציין מיקום תוכן 2"/>
          <p:cNvSpPr>
            <a:spLocks noGrp="1"/>
          </p:cNvSpPr>
          <p:nvPr>
            <p:ph idx="1"/>
          </p:nvPr>
        </p:nvSpPr>
        <p:spPr/>
        <p:txBody>
          <a:bodyPr/>
          <a:lstStyle/>
          <a:p>
            <a:endParaRPr lang="he-IL" dirty="0"/>
          </a:p>
        </p:txBody>
      </p:sp>
    </p:spTree>
    <p:extLst>
      <p:ext uri="{BB962C8B-B14F-4D97-AF65-F5344CB8AC3E}">
        <p14:creationId xmlns:p14="http://schemas.microsoft.com/office/powerpoint/2010/main" val="1415769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t>הנערה </a:t>
            </a:r>
            <a:r>
              <a:rPr lang="he-IL" b="1" dirty="0" err="1" smtClean="0"/>
              <a:t>מחומיין</a:t>
            </a:r>
            <a:r>
              <a:rPr lang="he-IL" b="1" dirty="0" smtClean="0"/>
              <a:t>/ אהרוני ,שרה</a:t>
            </a:r>
            <a:endParaRPr lang="he-IL" b="1" dirty="0"/>
          </a:p>
        </p:txBody>
      </p:sp>
      <p:pic>
        <p:nvPicPr>
          <p:cNvPr id="4" name="מציין מיקום תוכן 3" descr="הנערה מח'ומיין"/>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5220" y="2014194"/>
            <a:ext cx="2488757" cy="3932237"/>
          </a:xfrm>
          <a:prstGeom prst="rect">
            <a:avLst/>
          </a:prstGeom>
          <a:noFill/>
          <a:ln>
            <a:noFill/>
          </a:ln>
        </p:spPr>
      </p:pic>
      <p:sp>
        <p:nvSpPr>
          <p:cNvPr id="3" name="מלבן 2"/>
          <p:cNvSpPr/>
          <p:nvPr/>
        </p:nvSpPr>
        <p:spPr>
          <a:xfrm>
            <a:off x="4746170" y="2136339"/>
            <a:ext cx="4397829" cy="3139321"/>
          </a:xfrm>
          <a:prstGeom prst="rect">
            <a:avLst/>
          </a:prstGeom>
        </p:spPr>
        <p:txBody>
          <a:bodyPr wrap="square">
            <a:spAutoFit/>
          </a:bodyPr>
          <a:lstStyle/>
          <a:p>
            <a:r>
              <a:rPr lang="he-IL" dirty="0"/>
              <a:t>על הנערה </a:t>
            </a:r>
            <a:r>
              <a:rPr lang="he-IL" dirty="0" err="1"/>
              <a:t>נהיד</a:t>
            </a:r>
            <a:r>
              <a:rPr lang="he-IL" dirty="0"/>
              <a:t>, בת למשפחה יהודייה מהעיירה האיראנית </a:t>
            </a:r>
            <a:r>
              <a:rPr lang="he-IL" dirty="0" err="1"/>
              <a:t>ח'ומיין</a:t>
            </a:r>
            <a:r>
              <a:rPr lang="he-IL" dirty="0"/>
              <a:t>, מוטל לקיים את הנדר שנדרה אמה בלידתה – להינשא בבוא העת לבן דודה. וכך, בניגוד לרצונה, היא נשלחת לקיבוץ בדרומה של ישראל, שם נמצא החתן </a:t>
            </a:r>
            <a:r>
              <a:rPr lang="he-IL" dirty="0" smtClean="0"/>
              <a:t>המיועד העולם </a:t>
            </a:r>
            <a:r>
              <a:rPr lang="he-IL" dirty="0"/>
              <a:t>החדש של שנות החמישים בקיבוץ מפגיש אותה עם אתגרים לא מוכרים. היא אינה דוברת עברית ומתקשה לפענח את הקודים ההתנהגותיים. על מנת לשרוד ולהתערות בתרבות המקומית היא משתנה, יחד עם השם החדש שקיבלה, וממציאה את עצמה </a:t>
            </a:r>
            <a:r>
              <a:rPr lang="he-IL" dirty="0" smtClean="0"/>
              <a:t>מחדש</a:t>
            </a:r>
            <a:endParaRPr lang="he-IL" dirty="0"/>
          </a:p>
        </p:txBody>
      </p:sp>
    </p:spTree>
    <p:extLst>
      <p:ext uri="{BB962C8B-B14F-4D97-AF65-F5344CB8AC3E}">
        <p14:creationId xmlns:p14="http://schemas.microsoft.com/office/powerpoint/2010/main" val="2718119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t>הבת מפריז/ </a:t>
            </a:r>
            <a:r>
              <a:rPr lang="he-IL" b="1" dirty="0" err="1" smtClean="0"/>
              <a:t>הרמל</a:t>
            </a:r>
            <a:r>
              <a:rPr lang="he-IL" b="1" dirty="0" smtClean="0"/>
              <a:t>, קריסטין</a:t>
            </a:r>
            <a:endParaRPr lang="he-IL" b="1" dirty="0"/>
          </a:p>
        </p:txBody>
      </p:sp>
      <p:pic>
        <p:nvPicPr>
          <p:cNvPr id="4" name="מציין מיקום תוכן 3" descr="הבת מפריז"/>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15941" y="2173106"/>
            <a:ext cx="2488757" cy="3932237"/>
          </a:xfrm>
          <a:prstGeom prst="rect">
            <a:avLst/>
          </a:prstGeom>
          <a:noFill/>
          <a:ln>
            <a:noFill/>
          </a:ln>
        </p:spPr>
      </p:pic>
      <p:sp>
        <p:nvSpPr>
          <p:cNvPr id="3" name="מלבן 2"/>
          <p:cNvSpPr/>
          <p:nvPr/>
        </p:nvSpPr>
        <p:spPr>
          <a:xfrm>
            <a:off x="5720316" y="1997839"/>
            <a:ext cx="3912782" cy="4247317"/>
          </a:xfrm>
          <a:prstGeom prst="rect">
            <a:avLst/>
          </a:prstGeom>
        </p:spPr>
        <p:txBody>
          <a:bodyPr wrap="square">
            <a:spAutoFit/>
          </a:bodyPr>
          <a:lstStyle/>
          <a:p>
            <a:r>
              <a:rPr lang="he-IL" dirty="0"/>
              <a:t>פריז, 1939. </a:t>
            </a:r>
            <a:r>
              <a:rPr lang="he-IL" dirty="0" err="1"/>
              <a:t>האמהות</a:t>
            </a:r>
            <a:r>
              <a:rPr lang="he-IL" dirty="0"/>
              <a:t> הצעירות אליס וג'ולייט נעשות חברות טובות לאחר שהן נפגשות יום אחד ביער </a:t>
            </a:r>
            <a:r>
              <a:rPr lang="he-IL" dirty="0" err="1"/>
              <a:t>בולון</a:t>
            </a:r>
            <a:r>
              <a:rPr lang="he-IL" dirty="0"/>
              <a:t> היפהפה. אף אחת מהן לא יכולה לחזות אז את הצל שתטיל המלחמה על צרפת וכיצד היא תטלטל את </a:t>
            </a:r>
            <a:r>
              <a:rPr lang="he-IL" dirty="0" smtClean="0"/>
              <a:t>חייהן</a:t>
            </a:r>
            <a:r>
              <a:rPr lang="en-US" dirty="0"/>
              <a:t/>
            </a:r>
            <a:br>
              <a:rPr lang="en-US" dirty="0"/>
            </a:br>
            <a:r>
              <a:rPr lang="en-US" dirty="0"/>
              <a:t/>
            </a:r>
            <a:br>
              <a:rPr lang="en-US" dirty="0"/>
            </a:br>
            <a:r>
              <a:rPr lang="he-IL" dirty="0"/>
              <a:t>כשחייה של אליס נתונים בסכנה בגלל הנאצים, היא מפקידה אצל ג'ולייט את הדבר היקר לה ביותר בעולם – בתה הפעוטה. אבל שום מקום אינו בטוח במלחמה, אפילו לא חנות ספרים קטנה ושקטה כמו החנות של ג'ולייט ומשפחתה. וכשפצצה נופלת בשכונה, החנות ועולמה של ג׳ולייט </a:t>
            </a:r>
            <a:r>
              <a:rPr lang="he-IL" dirty="0" smtClean="0"/>
              <a:t>נחרבים</a:t>
            </a:r>
            <a:endParaRPr lang="en-US" dirty="0"/>
          </a:p>
        </p:txBody>
      </p:sp>
    </p:spTree>
    <p:extLst>
      <p:ext uri="{BB962C8B-B14F-4D97-AF65-F5344CB8AC3E}">
        <p14:creationId xmlns:p14="http://schemas.microsoft.com/office/powerpoint/2010/main" val="1304540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62296" y="210741"/>
            <a:ext cx="10058400" cy="1371600"/>
          </a:xfrm>
        </p:spPr>
        <p:txBody>
          <a:bodyPr>
            <a:normAutofit fontScale="90000"/>
          </a:bodyPr>
          <a:lstStyle/>
          <a:p>
            <a:pPr algn="ctr"/>
            <a:r>
              <a:rPr lang="he-IL" b="1" dirty="0" err="1" smtClean="0"/>
              <a:t>אווטאר</a:t>
            </a:r>
            <a:r>
              <a:rPr lang="he-IL" b="1" dirty="0" smtClean="0"/>
              <a:t> כשף האוויר האחרון-ספר שני/</a:t>
            </a:r>
            <a:r>
              <a:rPr lang="he-IL" b="1" dirty="0" err="1" smtClean="0"/>
              <a:t>ינג</a:t>
            </a:r>
            <a:endParaRPr lang="he-IL" b="1" dirty="0"/>
          </a:p>
        </p:txBody>
      </p:sp>
      <p:pic>
        <p:nvPicPr>
          <p:cNvPr id="4" name="מציין מיקום תוכן 3" descr="אווטאר - כשף האוויר האחרון - צל וערפל 2"/>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2695" y="2242775"/>
            <a:ext cx="2488757" cy="3932237"/>
          </a:xfrm>
          <a:prstGeom prst="rect">
            <a:avLst/>
          </a:prstGeom>
          <a:noFill/>
          <a:ln>
            <a:noFill/>
          </a:ln>
        </p:spPr>
      </p:pic>
      <p:sp>
        <p:nvSpPr>
          <p:cNvPr id="3" name="מלבן 2"/>
          <p:cNvSpPr/>
          <p:nvPr/>
        </p:nvSpPr>
        <p:spPr>
          <a:xfrm>
            <a:off x="5991496" y="1582341"/>
            <a:ext cx="3152503" cy="4801314"/>
          </a:xfrm>
          <a:prstGeom prst="rect">
            <a:avLst/>
          </a:prstGeom>
        </p:spPr>
        <p:txBody>
          <a:bodyPr wrap="square">
            <a:spAutoFit/>
          </a:bodyPr>
          <a:lstStyle/>
          <a:p>
            <a:r>
              <a:rPr lang="he-IL" dirty="0"/>
              <a:t>ילדים נחטפים! ובהלה גדולה תוקפת את אומת האש</a:t>
            </a:r>
            <a:r>
              <a:rPr lang="en-US" dirty="0"/>
              <a:t/>
            </a:r>
            <a:br>
              <a:rPr lang="en-US" dirty="0"/>
            </a:br>
            <a:r>
              <a:rPr lang="en-US" dirty="0"/>
              <a:t/>
            </a:r>
            <a:br>
              <a:rPr lang="en-US" dirty="0"/>
            </a:br>
            <a:r>
              <a:rPr lang="he-IL" dirty="0"/>
              <a:t>אגודת </a:t>
            </a:r>
            <a:r>
              <a:rPr lang="he-IL" dirty="0" err="1"/>
              <a:t>אוזאי</a:t>
            </a:r>
            <a:r>
              <a:rPr lang="he-IL" dirty="0"/>
              <a:t> החדשה, מנצלת את המשבר וצוברת עוד ועוד כוח. </a:t>
            </a:r>
            <a:r>
              <a:rPr lang="he-IL" dirty="0" err="1"/>
              <a:t>אנג</a:t>
            </a:r>
            <a:r>
              <a:rPr lang="he-IL" dirty="0"/>
              <a:t> וצוקו מוכרחים לשתף פעולה כדי לעצור את האגודה ולהבין מי עומד מאחורי החטיפות. האם אלה באמת רוחות </a:t>
            </a:r>
            <a:r>
              <a:rPr lang="he-IL" dirty="0" err="1"/>
              <a:t>הקמוריקג’ה</a:t>
            </a:r>
            <a:r>
              <a:rPr lang="he-IL" dirty="0"/>
              <a:t> שחזרו אל אומת האש? והאם </a:t>
            </a:r>
            <a:r>
              <a:rPr lang="he-IL" dirty="0" err="1"/>
              <a:t>אנג</a:t>
            </a:r>
            <a:r>
              <a:rPr lang="he-IL" dirty="0"/>
              <a:t> וצוקו מוכנים לגילוי המדהים שמחכה </a:t>
            </a:r>
            <a:r>
              <a:rPr lang="he-IL" dirty="0" smtClean="0"/>
              <a:t>להם</a:t>
            </a:r>
            <a:r>
              <a:rPr lang="en-US" dirty="0"/>
              <a:t/>
            </a:r>
            <a:br>
              <a:rPr lang="en-US" dirty="0"/>
            </a:br>
            <a:r>
              <a:rPr lang="en-US" dirty="0"/>
              <a:t/>
            </a:r>
            <a:br>
              <a:rPr lang="en-US" dirty="0"/>
            </a:br>
            <a:r>
              <a:rPr lang="he-IL" dirty="0"/>
              <a:t>בריאן </a:t>
            </a:r>
            <a:r>
              <a:rPr lang="he-IL" dirty="0" err="1"/>
              <a:t>קוֹנייֵצקו</a:t>
            </a:r>
            <a:r>
              <a:rPr lang="he-IL" dirty="0"/>
              <a:t>ֹ ומייקל </a:t>
            </a:r>
            <a:r>
              <a:rPr lang="he-IL" dirty="0" err="1"/>
              <a:t>דנטה</a:t>
            </a:r>
            <a:r>
              <a:rPr lang="he-IL" dirty="0"/>
              <a:t> </a:t>
            </a:r>
            <a:r>
              <a:rPr lang="he-IL" dirty="0" err="1"/>
              <a:t>דימרטינו</a:t>
            </a:r>
            <a:r>
              <a:rPr lang="he-IL" dirty="0"/>
              <a:t> יצרו את עולמו של </a:t>
            </a:r>
            <a:r>
              <a:rPr lang="he-IL" dirty="0" err="1"/>
              <a:t>האווטאר</a:t>
            </a:r>
            <a:r>
              <a:rPr lang="he-IL" dirty="0"/>
              <a:t> בסדרת אנימציה מרהיבה</a:t>
            </a:r>
            <a:r>
              <a:rPr lang="he-IL" dirty="0" smtClean="0"/>
              <a:t>..</a:t>
            </a:r>
            <a:endParaRPr lang="en-US" dirty="0"/>
          </a:p>
        </p:txBody>
      </p:sp>
    </p:spTree>
    <p:extLst>
      <p:ext uri="{BB962C8B-B14F-4D97-AF65-F5344CB8AC3E}">
        <p14:creationId xmlns:p14="http://schemas.microsoft.com/office/powerpoint/2010/main" val="1449502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smtClean="0"/>
              <a:t>הלב של מארי אן/ </a:t>
            </a:r>
            <a:r>
              <a:rPr lang="he-IL" b="1" dirty="0" err="1" smtClean="0"/>
              <a:t>גיליגן</a:t>
            </a:r>
            <a:r>
              <a:rPr lang="he-IL" b="1" dirty="0" smtClean="0"/>
              <a:t> </a:t>
            </a:r>
            <a:r>
              <a:rPr lang="he-IL" b="1" dirty="0" err="1" smtClean="0"/>
              <a:t>גייל</a:t>
            </a:r>
            <a:endParaRPr lang="he-IL" b="1" dirty="0"/>
          </a:p>
        </p:txBody>
      </p:sp>
      <p:pic>
        <p:nvPicPr>
          <p:cNvPr id="6146" name="Picture 2" descr="מועדון הבייביסיטריות 8 - הלב של מרי אן"/>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4547" y="2138272"/>
            <a:ext cx="2488757" cy="3932237"/>
          </a:xfrm>
          <a:prstGeom prst="rect">
            <a:avLst/>
          </a:prstGeom>
          <a:noFill/>
          <a:extLst>
            <a:ext uri="{909E8E84-426E-40DD-AFC4-6F175D3DCCD1}">
              <a14:hiddenFill xmlns:a14="http://schemas.microsoft.com/office/drawing/2010/main">
                <a:solidFill>
                  <a:srgbClr val="FFFFFF"/>
                </a:solidFill>
              </a14:hiddenFill>
            </a:ext>
          </a:extLst>
        </p:spPr>
      </p:pic>
      <p:sp>
        <p:nvSpPr>
          <p:cNvPr id="3" name="מלבן 2"/>
          <p:cNvSpPr/>
          <p:nvPr/>
        </p:nvSpPr>
        <p:spPr>
          <a:xfrm flipH="1">
            <a:off x="6679474" y="1706879"/>
            <a:ext cx="3910148" cy="4801314"/>
          </a:xfrm>
          <a:prstGeom prst="rect">
            <a:avLst/>
          </a:prstGeom>
        </p:spPr>
        <p:txBody>
          <a:bodyPr wrap="square">
            <a:spAutoFit/>
          </a:bodyPr>
          <a:lstStyle/>
          <a:p>
            <a:pPr fontAlgn="base"/>
            <a:r>
              <a:rPr lang="he-IL" dirty="0"/>
              <a:t>שנת הלימודים מתחילה, וכולן מתרגשות להתחיל את כיתה חית. </a:t>
            </a:r>
            <a:br>
              <a:rPr lang="he-IL" dirty="0"/>
            </a:br>
            <a:r>
              <a:rPr lang="he-IL" dirty="0"/>
              <a:t>כבר ביום הראשון מתברר למרי אן שיש לה סיבה טובה להתרגש. היא וחברותיה פוגשות את </a:t>
            </a:r>
            <a:r>
              <a:rPr lang="he-IL" dirty="0" err="1"/>
              <a:t>לוגן</a:t>
            </a:r>
            <a:r>
              <a:rPr lang="he-IL" dirty="0"/>
              <a:t>, נער חדש בבית הספר. כשמתברר </a:t>
            </a:r>
            <a:r>
              <a:rPr lang="he-IL" dirty="0" err="1"/>
              <a:t>שלוגן</a:t>
            </a:r>
            <a:r>
              <a:rPr lang="he-IL" dirty="0"/>
              <a:t> אוהב ילדים ושוקל להצטרף למועדון, דווקא מרי אן היא שמלווה אותו בפעם הראשונה. מרי אן מגלה שבחברת </a:t>
            </a:r>
            <a:r>
              <a:rPr lang="he-IL" dirty="0" err="1"/>
              <a:t>לוגן</a:t>
            </a:r>
            <a:r>
              <a:rPr lang="he-IL" dirty="0"/>
              <a:t> היא פחות ביישנית. היא צוחקת, משתוללת ונהנית מכל רגע.</a:t>
            </a:r>
            <a:br>
              <a:rPr lang="he-IL" dirty="0"/>
            </a:br>
            <a:r>
              <a:rPr lang="he-IL" dirty="0"/>
              <a:t>האם </a:t>
            </a:r>
            <a:r>
              <a:rPr lang="he-IL" dirty="0" err="1"/>
              <a:t>לוגן</a:t>
            </a:r>
            <a:r>
              <a:rPr lang="he-IL" dirty="0"/>
              <a:t> מרגיש כמוה? האם למועדון </a:t>
            </a:r>
            <a:r>
              <a:rPr lang="he-IL" dirty="0" err="1"/>
              <a:t>הבייביסיטריות</a:t>
            </a:r>
            <a:r>
              <a:rPr lang="he-IL" dirty="0"/>
              <a:t> יצטרף חבר חדש?</a:t>
            </a:r>
          </a:p>
          <a:p>
            <a:pPr fontAlgn="base"/>
            <a:r>
              <a:rPr lang="he-IL" dirty="0"/>
              <a:t>הסדרה </a:t>
            </a:r>
            <a:r>
              <a:rPr lang="he-IL" b="1" dirty="0"/>
              <a:t>מועדון </a:t>
            </a:r>
            <a:r>
              <a:rPr lang="he-IL" b="1" dirty="0" err="1"/>
              <a:t>הבייביסיטריות</a:t>
            </a:r>
            <a:r>
              <a:rPr lang="he-IL" b="1" dirty="0"/>
              <a:t> </a:t>
            </a:r>
            <a:r>
              <a:rPr lang="he-IL" dirty="0"/>
              <a:t>מאת אן מ’ מרטין, היא מהמצליחות בעולם. מיליוני עותקים מספרי הסדרה הודפסו והיו השראה לדור שלם של קוראים. </a:t>
            </a:r>
            <a:r>
              <a:rPr lang="he-IL" dirty="0" smtClean="0"/>
              <a:t> ספר קומיקס.</a:t>
            </a:r>
            <a:endParaRPr lang="he-IL" dirty="0"/>
          </a:p>
        </p:txBody>
      </p:sp>
    </p:spTree>
    <p:extLst>
      <p:ext uri="{BB962C8B-B14F-4D97-AF65-F5344CB8AC3E}">
        <p14:creationId xmlns:p14="http://schemas.microsoft.com/office/powerpoint/2010/main" val="4144187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err="1" smtClean="0"/>
              <a:t>אמארי</a:t>
            </a:r>
            <a:r>
              <a:rPr lang="he-IL" b="1" dirty="0" smtClean="0"/>
              <a:t> ואחוות הלילה/ ב.ב </a:t>
            </a:r>
            <a:r>
              <a:rPr lang="he-IL" b="1" dirty="0" err="1" smtClean="0"/>
              <a:t>אלסטון</a:t>
            </a:r>
            <a:endParaRPr lang="he-IL" b="1" dirty="0"/>
          </a:p>
        </p:txBody>
      </p:sp>
      <p:pic>
        <p:nvPicPr>
          <p:cNvPr id="5" name="מציין מיקום תוכן 4" descr="אמארי 1 - אמארי ואחוות הלילה"/>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32221" y="2179638"/>
            <a:ext cx="2488757" cy="3932237"/>
          </a:xfrm>
          <a:prstGeom prst="rect">
            <a:avLst/>
          </a:prstGeom>
          <a:noFill/>
          <a:ln>
            <a:noFill/>
          </a:ln>
        </p:spPr>
      </p:pic>
      <p:sp>
        <p:nvSpPr>
          <p:cNvPr id="3" name="מלבן 2"/>
          <p:cNvSpPr/>
          <p:nvPr/>
        </p:nvSpPr>
        <p:spPr>
          <a:xfrm>
            <a:off x="5934075" y="2551837"/>
            <a:ext cx="3209925" cy="3139321"/>
          </a:xfrm>
          <a:prstGeom prst="rect">
            <a:avLst/>
          </a:prstGeom>
        </p:spPr>
        <p:txBody>
          <a:bodyPr wrap="square">
            <a:spAutoFit/>
          </a:bodyPr>
          <a:lstStyle/>
          <a:p>
            <a:r>
              <a:rPr lang="he-IL" dirty="0"/>
              <a:t>הוא ספר פנטזיה לילדים שנכתב על ידי ב"ב </a:t>
            </a:r>
            <a:r>
              <a:rPr lang="he-IL" dirty="0" err="1"/>
              <a:t>אלסטון</a:t>
            </a:r>
            <a:r>
              <a:rPr lang="he-IL" dirty="0"/>
              <a:t>, ויצא לאור בישראל בנובמבר 2022. הוא יצא בישראל ב</a:t>
            </a:r>
            <a:r>
              <a:rPr lang="he-IL" u="sng" dirty="0">
                <a:hlinkClick r:id="rId3" tooltip="כתר הוצאה לאור"/>
              </a:rPr>
              <a:t>הוצאת </a:t>
            </a:r>
            <a:r>
              <a:rPr lang="he-IL" u="sng" dirty="0" smtClean="0">
                <a:hlinkClick r:id="rId3" tooltip="כתר הוצאה לאור"/>
              </a:rPr>
              <a:t>כתר</a:t>
            </a:r>
            <a:r>
              <a:rPr lang="he-IL" dirty="0" smtClean="0"/>
              <a:t> </a:t>
            </a:r>
            <a:r>
              <a:rPr lang="he-IL" dirty="0"/>
              <a:t>הספר </a:t>
            </a:r>
            <a:r>
              <a:rPr lang="he-IL" dirty="0" smtClean="0"/>
              <a:t>עוסק </a:t>
            </a:r>
            <a:r>
              <a:rPr lang="he-IL" dirty="0"/>
              <a:t>בעיקר בנערה </a:t>
            </a:r>
            <a:r>
              <a:rPr lang="he-IL" dirty="0" err="1"/>
              <a:t>אמארי</a:t>
            </a:r>
            <a:r>
              <a:rPr lang="he-IL" dirty="0"/>
              <a:t> </a:t>
            </a:r>
            <a:r>
              <a:rPr lang="he-IL" dirty="0" err="1"/>
              <a:t>פיטרס</a:t>
            </a:r>
            <a:r>
              <a:rPr lang="he-IL" dirty="0"/>
              <a:t> אשר מגלה עולם סודי </a:t>
            </a:r>
            <a:r>
              <a:rPr lang="he-IL" dirty="0" smtClean="0"/>
              <a:t>על </a:t>
            </a:r>
            <a:r>
              <a:rPr lang="he-IL" dirty="0"/>
              <a:t>טבעי, ומצטרפת </a:t>
            </a:r>
            <a:r>
              <a:rPr lang="he-IL" dirty="0" smtClean="0"/>
              <a:t>אליו </a:t>
            </a:r>
            <a:r>
              <a:rPr lang="he-IL" dirty="0"/>
              <a:t>במטרה להציל את אחיה שנעלם. לספר יצא המשך במאי 2023. את שני הספרים תרגמה מאנגלית </a:t>
            </a:r>
            <a:r>
              <a:rPr lang="he-IL" u="sng" dirty="0">
                <a:hlinkClick r:id="rId4" tooltip="יעל אכמון"/>
              </a:rPr>
              <a:t>יעל </a:t>
            </a:r>
            <a:r>
              <a:rPr lang="he-IL" u="sng" dirty="0" err="1">
                <a:hlinkClick r:id="rId4" tooltip="יעל אכמון"/>
              </a:rPr>
              <a:t>אכמון</a:t>
            </a:r>
            <a:endParaRPr lang="en-US" dirty="0"/>
          </a:p>
        </p:txBody>
      </p:sp>
    </p:spTree>
    <p:extLst>
      <p:ext uri="{BB962C8B-B14F-4D97-AF65-F5344CB8AC3E}">
        <p14:creationId xmlns:p14="http://schemas.microsoft.com/office/powerpoint/2010/main" val="1967223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66800" y="642594"/>
            <a:ext cx="10058400" cy="662748"/>
          </a:xfrm>
        </p:spPr>
        <p:txBody>
          <a:bodyPr>
            <a:normAutofit fontScale="90000"/>
          </a:bodyPr>
          <a:lstStyle/>
          <a:p>
            <a:r>
              <a:rPr lang="he-IL" b="1" dirty="0" smtClean="0"/>
              <a:t>הכלה האחרת/ רון פדר גלילה</a:t>
            </a:r>
            <a:endParaRPr lang="he-IL" b="1" dirty="0"/>
          </a:p>
        </p:txBody>
      </p:sp>
      <p:pic>
        <p:nvPicPr>
          <p:cNvPr id="1026" name="Picture 2" descr="הכלה האחרת"/>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2299944"/>
            <a:ext cx="3476625" cy="4021481"/>
          </a:xfrm>
          <a:prstGeom prst="rect">
            <a:avLst/>
          </a:prstGeom>
          <a:noFill/>
          <a:extLst>
            <a:ext uri="{909E8E84-426E-40DD-AFC4-6F175D3DCCD1}">
              <a14:hiddenFill xmlns:a14="http://schemas.microsoft.com/office/drawing/2010/main">
                <a:solidFill>
                  <a:srgbClr val="FFFFFF"/>
                </a:solidFill>
              </a14:hiddenFill>
            </a:ext>
          </a:extLst>
        </p:spPr>
      </p:pic>
      <p:sp>
        <p:nvSpPr>
          <p:cNvPr id="3" name="מלבן 2"/>
          <p:cNvSpPr/>
          <p:nvPr/>
        </p:nvSpPr>
        <p:spPr>
          <a:xfrm flipH="1">
            <a:off x="7138987" y="1571625"/>
            <a:ext cx="3652838" cy="369332"/>
          </a:xfrm>
          <a:prstGeom prst="rect">
            <a:avLst/>
          </a:prstGeom>
        </p:spPr>
        <p:txBody>
          <a:bodyPr wrap="square">
            <a:spAutoFit/>
          </a:bodyPr>
          <a:lstStyle/>
          <a:p>
            <a:pPr fontAlgn="base"/>
            <a:r>
              <a:rPr lang="he-IL" dirty="0" smtClean="0"/>
              <a:t>.</a:t>
            </a:r>
            <a:endParaRPr lang="he-IL" dirty="0"/>
          </a:p>
        </p:txBody>
      </p:sp>
      <p:sp>
        <p:nvSpPr>
          <p:cNvPr id="4" name="מלבן 3"/>
          <p:cNvSpPr/>
          <p:nvPr/>
        </p:nvSpPr>
        <p:spPr>
          <a:xfrm>
            <a:off x="6103088" y="1305342"/>
            <a:ext cx="5365011" cy="4801314"/>
          </a:xfrm>
          <a:prstGeom prst="rect">
            <a:avLst/>
          </a:prstGeom>
        </p:spPr>
        <p:txBody>
          <a:bodyPr wrap="square">
            <a:spAutoFit/>
          </a:bodyPr>
          <a:lstStyle/>
          <a:p>
            <a:r>
              <a:rPr lang="he-IL" dirty="0">
                <a:latin typeface="IBM Plex Sans Hebrew"/>
              </a:rPr>
              <a:t>כאשר מינה מגיעה בעקבות בעלה מהונגריה לארץ ישראל כדי ליישב את אדמת המולדת, היא לא מעלה בדעתה שנישואיה ייקלעו למשבר קשה בגלל כל אותם פרטים שבעלה הסתיר ממנה, ובמכוון. </a:t>
            </a:r>
            <a:r>
              <a:rPr lang="he-IL" dirty="0" err="1">
                <a:latin typeface="IBM Plex Sans Hebrew"/>
              </a:rPr>
              <a:t>סולטנה</a:t>
            </a:r>
            <a:r>
              <a:rPr lang="he-IL" dirty="0">
                <a:latin typeface="IBM Plex Sans Hebrew"/>
              </a:rPr>
              <a:t> היפיפייה ממרוקו, הנמלטת מחיזוריו של בן </a:t>
            </a:r>
            <a:r>
              <a:rPr lang="he-IL" dirty="0" err="1">
                <a:latin typeface="IBM Plex Sans Hebrew"/>
              </a:rPr>
              <a:t>הפאשה</a:t>
            </a:r>
            <a:r>
              <a:rPr lang="he-IL" dirty="0">
                <a:latin typeface="IBM Plex Sans Hebrew"/>
              </a:rPr>
              <a:t> המוסלמי, מקווה שאחרי שתינשא ביפו לבן דודה, היא תגיע לחוף מבטחים. אבל כשאירוע נורא מסבך את חייה, היא נאלצת לוותר על חלומותיה ולחיות בחטא בין הטמפלרים הגרמנים. </a:t>
            </a:r>
            <a:r>
              <a:rPr lang="he-IL" dirty="0" err="1">
                <a:latin typeface="IBM Plex Sans Hebrew"/>
              </a:rPr>
              <a:t>סוניה</a:t>
            </a:r>
            <a:r>
              <a:rPr lang="he-IL" dirty="0">
                <a:latin typeface="IBM Plex Sans Hebrew"/>
              </a:rPr>
              <a:t> מאודסה, שמתאהבת בכל מי שנראה לה מנהיג מהפכני, מבצעת התנקשות בעקבות אהבה נכזבת. מפּחד השלטונות היא נמלטת אל ההתיישבות הציונית וכאן, בימים שבהם הנשים נועדו רק לנישואים ולאימהוּת, היא מנסה למרוד ולייסד יחידת לוחמות. רחל משוכנעת שהמשיח הגיע, עולה לארץ ישראל במסגרת 'אעלה בתמר', ומוצאת את עצמה חיה במערה. ואילו </a:t>
            </a:r>
            <a:r>
              <a:rPr lang="he-IL" dirty="0" err="1">
                <a:latin typeface="IBM Plex Sans Hebrew"/>
              </a:rPr>
              <a:t>גיטל</a:t>
            </a:r>
            <a:r>
              <a:rPr lang="he-IL" dirty="0">
                <a:latin typeface="IBM Plex Sans Hebrew"/>
              </a:rPr>
              <a:t>, שמחפשת את אחותה שנעלמה באופן מסתורי, נאלצת לחצוץ בכוח בין בנה לבין אהובתו</a:t>
            </a:r>
            <a:endParaRPr lang="he-IL" dirty="0"/>
          </a:p>
        </p:txBody>
      </p:sp>
    </p:spTree>
    <p:extLst>
      <p:ext uri="{BB962C8B-B14F-4D97-AF65-F5344CB8AC3E}">
        <p14:creationId xmlns:p14="http://schemas.microsoft.com/office/powerpoint/2010/main" val="4118331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smtClean="0"/>
              <a:t>הגלויה/ </a:t>
            </a:r>
            <a:r>
              <a:rPr lang="he-IL" b="1" dirty="0" err="1" smtClean="0"/>
              <a:t>ברסט</a:t>
            </a:r>
            <a:r>
              <a:rPr lang="he-IL" b="1" dirty="0" smtClean="0"/>
              <a:t> אן</a:t>
            </a:r>
            <a:endParaRPr lang="he-IL" b="1" dirty="0"/>
          </a:p>
        </p:txBody>
      </p:sp>
      <p:pic>
        <p:nvPicPr>
          <p:cNvPr id="2050" name="Picture 2" descr="הגלויה"/>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65421" y="1871035"/>
            <a:ext cx="2488757" cy="4635500"/>
          </a:xfrm>
          <a:prstGeom prst="rect">
            <a:avLst/>
          </a:prstGeom>
          <a:noFill/>
          <a:extLst>
            <a:ext uri="{909E8E84-426E-40DD-AFC4-6F175D3DCCD1}">
              <a14:hiddenFill xmlns:a14="http://schemas.microsoft.com/office/drawing/2010/main">
                <a:solidFill>
                  <a:srgbClr val="FFFFFF"/>
                </a:solidFill>
              </a14:hiddenFill>
            </a:ext>
          </a:extLst>
        </p:spPr>
      </p:pic>
      <p:sp>
        <p:nvSpPr>
          <p:cNvPr id="5" name="מלבן 4"/>
          <p:cNvSpPr/>
          <p:nvPr/>
        </p:nvSpPr>
        <p:spPr>
          <a:xfrm>
            <a:off x="4524375" y="2085975"/>
            <a:ext cx="5086350" cy="4524315"/>
          </a:xfrm>
          <a:prstGeom prst="rect">
            <a:avLst/>
          </a:prstGeom>
        </p:spPr>
        <p:txBody>
          <a:bodyPr wrap="square">
            <a:spAutoFit/>
          </a:bodyPr>
          <a:lstStyle/>
          <a:p>
            <a:pPr fontAlgn="base"/>
            <a:r>
              <a:rPr lang="he-IL" dirty="0">
                <a:latin typeface="IBM Plex Sans Hebrew"/>
              </a:rPr>
              <a:t>בחורף של שנת 2003, בין דברי הדואר האופייניים לתקופת חג המולד, </a:t>
            </a:r>
            <a:r>
              <a:rPr lang="he-IL" dirty="0" err="1">
                <a:latin typeface="IBM Plex Sans Hebrew"/>
              </a:rPr>
              <a:t>לֶלְיה</a:t>
            </a:r>
            <a:r>
              <a:rPr lang="he-IL" dirty="0">
                <a:latin typeface="IBM Plex Sans Hebrew"/>
              </a:rPr>
              <a:t> מוצאת גלויה אנונימית. מצידה האחד תצלום נושן של בית האופרה בפריז, ומצידה השני, בכתב יד לא מוכר, מצוינים שמותיהם של ארבעת קרובי משפחתה שנספו באושוויץ. על הגלויה מודבק בול במהופך. דבר הדואר המסתורי הזה מערער את </a:t>
            </a:r>
            <a:r>
              <a:rPr lang="he-IL" dirty="0" err="1">
                <a:latin typeface="IBM Plex Sans Hebrew"/>
              </a:rPr>
              <a:t>לליה</a:t>
            </a:r>
            <a:r>
              <a:rPr lang="he-IL" dirty="0">
                <a:latin typeface="IBM Plex Sans Hebrew"/>
              </a:rPr>
              <a:t> ובעלה. מי שלח אותו, ומדוע? האם מדובר באיום מרומז, הקשור לעובדה שהיא מצויה בעיצומו של תהליך לאיתור נכסי המשפחה שהולאמו ונבזזו בתקופת השואה וגיבוש תביעת פיצויים מצרפת?</a:t>
            </a:r>
          </a:p>
          <a:p>
            <a:pPr fontAlgn="base"/>
            <a:r>
              <a:rPr lang="he-IL" dirty="0">
                <a:latin typeface="IBM Plex Sans Hebrew"/>
              </a:rPr>
              <a:t>משלא נמצא קצה חוט לפענוח התעלומה, הגלויה מוצאת את דרכה למגירה והחיים ממשיכים. חולפות </a:t>
            </a:r>
            <a:r>
              <a:rPr lang="he-IL" dirty="0" err="1">
                <a:latin typeface="IBM Plex Sans Hebrew"/>
              </a:rPr>
              <a:t>שש־עשרה</a:t>
            </a:r>
            <a:r>
              <a:rPr lang="he-IL" dirty="0">
                <a:latin typeface="IBM Plex Sans Hebrew"/>
              </a:rPr>
              <a:t> שנים, עד שבבית הספר שבו לומדת נכדתה של </a:t>
            </a:r>
            <a:r>
              <a:rPr lang="he-IL" dirty="0" err="1">
                <a:latin typeface="IBM Plex Sans Hebrew"/>
              </a:rPr>
              <a:t>לליה</a:t>
            </a:r>
            <a:r>
              <a:rPr lang="he-IL" dirty="0">
                <a:latin typeface="IBM Plex Sans Hebrew"/>
              </a:rPr>
              <a:t>, אחד הילדים זורק משפט שמציף מחדש את הנושא. הפעם זו אן, הבת של </a:t>
            </a:r>
            <a:r>
              <a:rPr lang="he-IL" dirty="0" err="1">
                <a:latin typeface="IBM Plex Sans Hebrew"/>
              </a:rPr>
              <a:t>לליה</a:t>
            </a:r>
            <a:r>
              <a:rPr lang="he-IL" dirty="0">
                <a:latin typeface="IBM Plex Sans Hebrew"/>
              </a:rPr>
              <a:t> ואימה של הנכדה, שנחושה לגלות מי שלח את הגלויה ומדוע.</a:t>
            </a:r>
            <a:endParaRPr lang="he-IL" b="0" i="0" dirty="0">
              <a:effectLst/>
              <a:latin typeface="IBM Plex Sans Hebrew"/>
            </a:endParaRPr>
          </a:p>
        </p:txBody>
      </p:sp>
    </p:spTree>
    <p:extLst>
      <p:ext uri="{BB962C8B-B14F-4D97-AF65-F5344CB8AC3E}">
        <p14:creationId xmlns:p14="http://schemas.microsoft.com/office/powerpoint/2010/main" val="38370135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66800" y="642594"/>
            <a:ext cx="10058400" cy="605181"/>
          </a:xfrm>
        </p:spPr>
        <p:txBody>
          <a:bodyPr>
            <a:normAutofit fontScale="90000"/>
          </a:bodyPr>
          <a:lstStyle/>
          <a:p>
            <a:pPr algn="ctr"/>
            <a:r>
              <a:rPr lang="he-IL" b="1" dirty="0" smtClean="0"/>
              <a:t>ורד חצות/ </a:t>
            </a:r>
            <a:r>
              <a:rPr lang="he-IL" b="1" dirty="0" err="1" smtClean="0"/>
              <a:t>ריילי</a:t>
            </a:r>
            <a:r>
              <a:rPr lang="he-IL" b="1" dirty="0" smtClean="0"/>
              <a:t>, </a:t>
            </a:r>
            <a:r>
              <a:rPr lang="he-IL" b="1" dirty="0" err="1" smtClean="0"/>
              <a:t>לוסינדה</a:t>
            </a:r>
            <a:endParaRPr lang="he-IL" b="1" dirty="0"/>
          </a:p>
        </p:txBody>
      </p:sp>
      <p:pic>
        <p:nvPicPr>
          <p:cNvPr id="3074" name="Picture 2" descr="ורד חצות"/>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32171" y="2014194"/>
            <a:ext cx="2488757" cy="3932237"/>
          </a:xfrm>
          <a:prstGeom prst="rect">
            <a:avLst/>
          </a:prstGeom>
          <a:noFill/>
          <a:extLst>
            <a:ext uri="{909E8E84-426E-40DD-AFC4-6F175D3DCCD1}">
              <a14:hiddenFill xmlns:a14="http://schemas.microsoft.com/office/drawing/2010/main">
                <a:solidFill>
                  <a:srgbClr val="FFFFFF"/>
                </a:solidFill>
              </a14:hiddenFill>
            </a:ext>
          </a:extLst>
        </p:spPr>
      </p:pic>
      <p:sp>
        <p:nvSpPr>
          <p:cNvPr id="3" name="מלבן 2"/>
          <p:cNvSpPr/>
          <p:nvPr/>
        </p:nvSpPr>
        <p:spPr>
          <a:xfrm>
            <a:off x="5724525" y="1166843"/>
            <a:ext cx="5886449" cy="4524315"/>
          </a:xfrm>
          <a:prstGeom prst="rect">
            <a:avLst/>
          </a:prstGeom>
        </p:spPr>
        <p:txBody>
          <a:bodyPr wrap="square">
            <a:spAutoFit/>
          </a:bodyPr>
          <a:lstStyle/>
          <a:p>
            <a:pPr fontAlgn="base"/>
            <a:r>
              <a:rPr lang="he-IL" dirty="0"/>
              <a:t>בשיאם של ימי השלטון הבריטי בהודו, </a:t>
            </a:r>
            <a:r>
              <a:rPr lang="he-IL" dirty="0" err="1"/>
              <a:t>אנהיטה</a:t>
            </a:r>
            <a:r>
              <a:rPr lang="he-IL" dirty="0"/>
              <a:t> בת ה–11, בת למשפחת אצולה ענייה, הופכת לחברתה הקרובה של הנסיכה </a:t>
            </a:r>
            <a:r>
              <a:rPr lang="he-IL" dirty="0" err="1"/>
              <a:t>אינדירה</a:t>
            </a:r>
            <a:r>
              <a:rPr lang="he-IL" dirty="0"/>
              <a:t>, בתו העקשנית והמרדנית של אחד </a:t>
            </a:r>
            <a:r>
              <a:rPr lang="he-IL" dirty="0" err="1"/>
              <a:t>מהמהראג'ות</a:t>
            </a:r>
            <a:r>
              <a:rPr lang="he-IL" dirty="0"/>
              <a:t> ההודים. </a:t>
            </a:r>
            <a:r>
              <a:rPr lang="he-IL" dirty="0" err="1"/>
              <a:t>כשאינדירה</a:t>
            </a:r>
            <a:r>
              <a:rPr lang="he-IL" dirty="0"/>
              <a:t> נשלחת להתחנך באנגליה, </a:t>
            </a:r>
            <a:r>
              <a:rPr lang="he-IL" dirty="0" err="1"/>
              <a:t>אנהיטה</a:t>
            </a:r>
            <a:r>
              <a:rPr lang="he-IL" dirty="0"/>
              <a:t> זוכה להצטרף אליה כבת לווייתה הרשמית, ושם היא פוגשת את דונלד </a:t>
            </a:r>
            <a:r>
              <a:rPr lang="he-IL" dirty="0" err="1"/>
              <a:t>אסטברי</a:t>
            </a:r>
            <a:r>
              <a:rPr lang="he-IL" dirty="0"/>
              <a:t>, היורש של אחוזת </a:t>
            </a:r>
            <a:r>
              <a:rPr lang="he-IL" dirty="0" err="1"/>
              <a:t>אסטברי</a:t>
            </a:r>
            <a:r>
              <a:rPr lang="he-IL" dirty="0"/>
              <a:t> המפוארת. אולם זמן קצר לאחר הגעתן של השתיים, מלחמת העולם הראשונה פורצת ומשנה את עתידן ללא הכר.</a:t>
            </a:r>
          </a:p>
          <a:p>
            <a:pPr fontAlgn="base"/>
            <a:r>
              <a:rPr lang="he-IL" dirty="0"/>
              <a:t>תשעים שנים לאחר מכן, רבקה </a:t>
            </a:r>
            <a:r>
              <a:rPr lang="he-IL" dirty="0" err="1"/>
              <a:t>ברדלי</a:t>
            </a:r>
            <a:r>
              <a:rPr lang="he-IL" dirty="0"/>
              <a:t>, כוכבת קולנוע צעירה בפסגת הקריירה שלה, מגיעה לאחוזת </a:t>
            </a:r>
            <a:r>
              <a:rPr lang="he-IL" dirty="0" err="1"/>
              <a:t>אסטברי</a:t>
            </a:r>
            <a:r>
              <a:rPr lang="he-IL" dirty="0"/>
              <a:t> – כעת בניין ישן ומתפורר – כדי להתחיל בצילומים של סרטה החדש. רבקה שמחה להתרחק מאור הזרקורים ומהשמועות על יחסיה עם בן זוגה, שחקן מפורסם לא פחות ממנה. היא מוקסמת מהאחוזה הישנה ומההיסטוריה שלה, וכשארי מאליק, נינה של </a:t>
            </a:r>
            <a:r>
              <a:rPr lang="he-IL" dirty="0" err="1"/>
              <a:t>אנהיטה</a:t>
            </a:r>
            <a:r>
              <a:rPr lang="he-IL" dirty="0"/>
              <a:t>, מגיע לאחוזה בחיפוש אחר קרוב משפחה אבוד, השניים יוצאים לחקור את עברו הרדוף של הבית ושל האנשים שגרו בו.</a:t>
            </a:r>
          </a:p>
        </p:txBody>
      </p:sp>
    </p:spTree>
    <p:extLst>
      <p:ext uri="{BB962C8B-B14F-4D97-AF65-F5344CB8AC3E}">
        <p14:creationId xmlns:p14="http://schemas.microsoft.com/office/powerpoint/2010/main" val="25458703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סבון">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TM03457510[[fn=סבון]]</Template>
  <TotalTime>91</TotalTime>
  <Words>830</Words>
  <Application>Microsoft Office PowerPoint</Application>
  <PresentationFormat>מסך רחב</PresentationFormat>
  <Paragraphs>38</Paragraphs>
  <Slides>16</Slides>
  <Notes>1</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16</vt:i4>
      </vt:variant>
    </vt:vector>
  </HeadingPairs>
  <TitlesOfParts>
    <vt:vector size="24" baseType="lpstr">
      <vt:lpstr>Arial</vt:lpstr>
      <vt:lpstr>Calibri</vt:lpstr>
      <vt:lpstr>Century Gothic</vt:lpstr>
      <vt:lpstr>Garamond</vt:lpstr>
      <vt:lpstr>Gisha</vt:lpstr>
      <vt:lpstr>IBM Plex Sans Hebrew</vt:lpstr>
      <vt:lpstr>inherit</vt:lpstr>
      <vt:lpstr>סבון</vt:lpstr>
      <vt:lpstr>ספרים חדשים</vt:lpstr>
      <vt:lpstr>הנערה מחומיין/ אהרוני ,שרה</vt:lpstr>
      <vt:lpstr>הבת מפריז/ הרמל, קריסטין</vt:lpstr>
      <vt:lpstr>אווטאר כשף האוויר האחרון-ספר שני/ינג</vt:lpstr>
      <vt:lpstr>הלב של מארי אן/ גיליגן גייל</vt:lpstr>
      <vt:lpstr>אמארי ואחוות הלילה/ ב.ב אלסטון</vt:lpstr>
      <vt:lpstr>הכלה האחרת/ רון פדר גלילה</vt:lpstr>
      <vt:lpstr>הגלויה/ ברסט אן</vt:lpstr>
      <vt:lpstr>ורד חצות/ ריילי, לוסינדה</vt:lpstr>
      <vt:lpstr>העילית/ קאס קיארה</vt:lpstr>
      <vt:lpstr>המרגלים הצעירים 1</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ספרים חדשים</dc:title>
  <dc:creator>User</dc:creator>
  <cp:lastModifiedBy>User</cp:lastModifiedBy>
  <cp:revision>84</cp:revision>
  <dcterms:created xsi:type="dcterms:W3CDTF">2025-03-23T08:16:27Z</dcterms:created>
  <dcterms:modified xsi:type="dcterms:W3CDTF">2025-03-25T12:37:19Z</dcterms:modified>
</cp:coreProperties>
</file>